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4660"/>
  </p:normalViewPr>
  <p:slideViewPr>
    <p:cSldViewPr snapToGrid="0">
      <p:cViewPr varScale="1">
        <p:scale>
          <a:sx n="72" d="100"/>
          <a:sy n="72" d="100"/>
        </p:scale>
        <p:origin x="5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E:\IVY%20INSTITUTION\SQL\PROJECT\indian%20cuisine\query\protein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IVY%20INSTITUTION\SQL\PROJECT\indian%20cuisine\query\protein2.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IVY%20INSTITUTION\SQL\PROJECT\indian%20cuisine\query\high%20cal.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IVY%20INSTITUTION\SQL\PROJECT\indian%20cuisine\query\vitamin%20rich%20food.csv"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E:\IVY%20INSTITUTION\SQL\PROJECT\indian%20cuisine\query\fibre%20rich.csv"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E:\IVY%20INSTITUTION\SQL\PROJECT\indian%20cuisine\query\protein%20caarb.csv"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E:\IVY%20INSTITUTION\SQL\PROJECT\indian%20cuisine\query\high%20sugar.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Top 10 Proteins content of non-veg items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24792804024496942"/>
          <c:y val="0.30069444444444443"/>
          <c:w val="0.70884973753280844"/>
          <c:h val="0.59653579760863229"/>
        </c:manualLayout>
      </c:layout>
      <c:barChart>
        <c:barDir val="bar"/>
        <c:grouping val="clustered"/>
        <c:varyColors val="1"/>
        <c:ser>
          <c:idx val="0"/>
          <c:order val="0"/>
          <c:tx>
            <c:strRef>
              <c:f>protein1!$B$1</c:f>
              <c:strCache>
                <c:ptCount val="1"/>
                <c:pt idx="0">
                  <c:v>Proteins</c:v>
                </c:pt>
              </c:strCache>
            </c:strRef>
          </c:tx>
          <c:invertIfNegative val="0"/>
          <c:dPt>
            <c:idx val="0"/>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1-E69B-47D8-9E9D-B53B2458065B}"/>
              </c:ext>
            </c:extLst>
          </c:dPt>
          <c:dPt>
            <c:idx val="1"/>
            <c:invertIfNegative val="0"/>
            <c:bubble3D val="0"/>
            <c:spPr>
              <a:solidFill>
                <a:schemeClr val="accent2">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3-E69B-47D8-9E9D-B53B2458065B}"/>
              </c:ext>
            </c:extLst>
          </c:dPt>
          <c:dPt>
            <c:idx val="2"/>
            <c:invertIfNegative val="0"/>
            <c:bubble3D val="0"/>
            <c:spPr>
              <a:solidFill>
                <a:schemeClr val="accent3">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5-E69B-47D8-9E9D-B53B2458065B}"/>
              </c:ext>
            </c:extLst>
          </c:dPt>
          <c:dPt>
            <c:idx val="3"/>
            <c:invertIfNegative val="0"/>
            <c:bubble3D val="0"/>
            <c:spPr>
              <a:solidFill>
                <a:schemeClr val="accent4">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E69B-47D8-9E9D-B53B2458065B}"/>
              </c:ext>
            </c:extLst>
          </c:dPt>
          <c:dPt>
            <c:idx val="4"/>
            <c:invertIfNegative val="0"/>
            <c:bubble3D val="0"/>
            <c:spPr>
              <a:solidFill>
                <a:schemeClr val="accent5">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9-E69B-47D8-9E9D-B53B2458065B}"/>
              </c:ext>
            </c:extLst>
          </c:dPt>
          <c:dPt>
            <c:idx val="5"/>
            <c:invertIfNegative val="0"/>
            <c:bubble3D val="0"/>
            <c:spPr>
              <a:solidFill>
                <a:schemeClr val="accent6">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B-E69B-47D8-9E9D-B53B2458065B}"/>
              </c:ext>
            </c:extLst>
          </c:dPt>
          <c:dPt>
            <c:idx val="6"/>
            <c:invertIfNegative val="0"/>
            <c:bubble3D val="0"/>
            <c:spPr>
              <a:solidFill>
                <a:schemeClr val="accent1">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D-E69B-47D8-9E9D-B53B2458065B}"/>
              </c:ext>
            </c:extLst>
          </c:dPt>
          <c:dPt>
            <c:idx val="7"/>
            <c:invertIfNegative val="0"/>
            <c:bubble3D val="0"/>
            <c:spPr>
              <a:solidFill>
                <a:schemeClr val="accent2">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F-E69B-47D8-9E9D-B53B2458065B}"/>
              </c:ext>
            </c:extLst>
          </c:dPt>
          <c:dPt>
            <c:idx val="8"/>
            <c:invertIfNegative val="0"/>
            <c:bubble3D val="0"/>
            <c:spPr>
              <a:solidFill>
                <a:schemeClr val="accent3">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1-E69B-47D8-9E9D-B53B2458065B}"/>
              </c:ext>
            </c:extLst>
          </c:dPt>
          <c:dPt>
            <c:idx val="9"/>
            <c:invertIfNegative val="0"/>
            <c:bubble3D val="0"/>
            <c:spPr>
              <a:solidFill>
                <a:schemeClr val="accent4">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3-E69B-47D8-9E9D-B53B2458065B}"/>
              </c:ext>
            </c:extLst>
          </c:dPt>
          <c:cat>
            <c:strRef>
              <c:f>protein1!$A$2:$A$11</c:f>
              <c:strCache>
                <c:ptCount val="10"/>
                <c:pt idx="0">
                  <c:v>Surmai</c:v>
                </c:pt>
                <c:pt idx="1">
                  <c:v>Fish Eggs</c:v>
                </c:pt>
                <c:pt idx="2">
                  <c:v>Malai Chicken</c:v>
                </c:pt>
                <c:pt idx="3">
                  <c:v>Nalli Nihari</c:v>
                </c:pt>
                <c:pt idx="4">
                  <c:v>Chicken sausage</c:v>
                </c:pt>
                <c:pt idx="5">
                  <c:v>Boiled Chicken</c:v>
                </c:pt>
                <c:pt idx="6">
                  <c:v>King Fish</c:v>
                </c:pt>
                <c:pt idx="7">
                  <c:v>Salmon</c:v>
                </c:pt>
                <c:pt idx="8">
                  <c:v>Mutton</c:v>
                </c:pt>
                <c:pt idx="9">
                  <c:v>Chicken Tandoori</c:v>
                </c:pt>
              </c:strCache>
            </c:strRef>
          </c:cat>
          <c:val>
            <c:numRef>
              <c:f>protein1!$B$2:$B$11</c:f>
              <c:numCache>
                <c:formatCode>General</c:formatCode>
                <c:ptCount val="10"/>
                <c:pt idx="0">
                  <c:v>30</c:v>
                </c:pt>
                <c:pt idx="1">
                  <c:v>29</c:v>
                </c:pt>
                <c:pt idx="2">
                  <c:v>28</c:v>
                </c:pt>
                <c:pt idx="3">
                  <c:v>27</c:v>
                </c:pt>
                <c:pt idx="4">
                  <c:v>26</c:v>
                </c:pt>
                <c:pt idx="5">
                  <c:v>22</c:v>
                </c:pt>
                <c:pt idx="6">
                  <c:v>22</c:v>
                </c:pt>
                <c:pt idx="7">
                  <c:v>21</c:v>
                </c:pt>
                <c:pt idx="8">
                  <c:v>21</c:v>
                </c:pt>
                <c:pt idx="9">
                  <c:v>19</c:v>
                </c:pt>
              </c:numCache>
            </c:numRef>
          </c:val>
          <c:extLst>
            <c:ext xmlns:c16="http://schemas.microsoft.com/office/drawing/2014/chart" uri="{C3380CC4-5D6E-409C-BE32-E72D297353CC}">
              <c16:uniqueId val="{00000014-E69B-47D8-9E9D-B53B2458065B}"/>
            </c:ext>
          </c:extLst>
        </c:ser>
        <c:dLbls>
          <c:showLegendKey val="0"/>
          <c:showVal val="0"/>
          <c:showCatName val="0"/>
          <c:showSerName val="0"/>
          <c:showPercent val="0"/>
          <c:showBubbleSize val="0"/>
        </c:dLbls>
        <c:gapWidth val="65"/>
        <c:axId val="291764832"/>
        <c:axId val="291765664"/>
      </c:barChart>
      <c:catAx>
        <c:axId val="291764832"/>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91765664"/>
        <c:crosses val="autoZero"/>
        <c:auto val="1"/>
        <c:lblAlgn val="ctr"/>
        <c:lblOffset val="100"/>
        <c:noMultiLvlLbl val="0"/>
      </c:catAx>
      <c:valAx>
        <c:axId val="2917656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91764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Top 10 Proteins Of veg items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1"/>
        <c:ser>
          <c:idx val="0"/>
          <c:order val="0"/>
          <c:tx>
            <c:strRef>
              <c:f>protein2!$B$1</c:f>
              <c:strCache>
                <c:ptCount val="1"/>
                <c:pt idx="0">
                  <c:v>Proteins</c:v>
                </c:pt>
              </c:strCache>
            </c:strRef>
          </c:tx>
          <c:invertIfNegative val="0"/>
          <c:dPt>
            <c:idx val="0"/>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1-A8AA-48E0-9D69-F1EC5CE5CE7F}"/>
              </c:ext>
            </c:extLst>
          </c:dPt>
          <c:dPt>
            <c:idx val="1"/>
            <c:invertIfNegative val="0"/>
            <c:bubble3D val="0"/>
            <c:spPr>
              <a:solidFill>
                <a:schemeClr val="accent2">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3-A8AA-48E0-9D69-F1EC5CE5CE7F}"/>
              </c:ext>
            </c:extLst>
          </c:dPt>
          <c:dPt>
            <c:idx val="2"/>
            <c:invertIfNegative val="0"/>
            <c:bubble3D val="0"/>
            <c:spPr>
              <a:solidFill>
                <a:schemeClr val="accent3">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5-A8AA-48E0-9D69-F1EC5CE5CE7F}"/>
              </c:ext>
            </c:extLst>
          </c:dPt>
          <c:dPt>
            <c:idx val="3"/>
            <c:invertIfNegative val="0"/>
            <c:bubble3D val="0"/>
            <c:spPr>
              <a:solidFill>
                <a:schemeClr val="accent4">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A8AA-48E0-9D69-F1EC5CE5CE7F}"/>
              </c:ext>
            </c:extLst>
          </c:dPt>
          <c:dPt>
            <c:idx val="4"/>
            <c:invertIfNegative val="0"/>
            <c:bubble3D val="0"/>
            <c:spPr>
              <a:solidFill>
                <a:schemeClr val="accent5">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9-A8AA-48E0-9D69-F1EC5CE5CE7F}"/>
              </c:ext>
            </c:extLst>
          </c:dPt>
          <c:dPt>
            <c:idx val="5"/>
            <c:invertIfNegative val="0"/>
            <c:bubble3D val="0"/>
            <c:spPr>
              <a:solidFill>
                <a:schemeClr val="accent6">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B-A8AA-48E0-9D69-F1EC5CE5CE7F}"/>
              </c:ext>
            </c:extLst>
          </c:dPt>
          <c:dPt>
            <c:idx val="6"/>
            <c:invertIfNegative val="0"/>
            <c:bubble3D val="0"/>
            <c:spPr>
              <a:solidFill>
                <a:schemeClr val="accent1">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D-A8AA-48E0-9D69-F1EC5CE5CE7F}"/>
              </c:ext>
            </c:extLst>
          </c:dPt>
          <c:dPt>
            <c:idx val="7"/>
            <c:invertIfNegative val="0"/>
            <c:bubble3D val="0"/>
            <c:spPr>
              <a:solidFill>
                <a:schemeClr val="accent2">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F-A8AA-48E0-9D69-F1EC5CE5CE7F}"/>
              </c:ext>
            </c:extLst>
          </c:dPt>
          <c:dPt>
            <c:idx val="8"/>
            <c:invertIfNegative val="0"/>
            <c:bubble3D val="0"/>
            <c:spPr>
              <a:solidFill>
                <a:schemeClr val="accent3">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1-A8AA-48E0-9D69-F1EC5CE5CE7F}"/>
              </c:ext>
            </c:extLst>
          </c:dPt>
          <c:dPt>
            <c:idx val="9"/>
            <c:invertIfNegative val="0"/>
            <c:bubble3D val="0"/>
            <c:spPr>
              <a:solidFill>
                <a:schemeClr val="accent4">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3-A8AA-48E0-9D69-F1EC5CE5CE7F}"/>
              </c:ext>
            </c:extLst>
          </c:dPt>
          <c:cat>
            <c:strRef>
              <c:f>protein2!$A$2:$A$11</c:f>
              <c:strCache>
                <c:ptCount val="10"/>
                <c:pt idx="0">
                  <c:v>Glucone'D</c:v>
                </c:pt>
                <c:pt idx="1">
                  <c:v>Almonds</c:v>
                </c:pt>
                <c:pt idx="2">
                  <c:v>cheese</c:v>
                </c:pt>
                <c:pt idx="3">
                  <c:v>Cashew Nuts</c:v>
                </c:pt>
                <c:pt idx="4">
                  <c:v>Pumpkin seeds</c:v>
                </c:pt>
                <c:pt idx="5">
                  <c:v>Mango Chutney</c:v>
                </c:pt>
                <c:pt idx="6">
                  <c:v>Chicken Kolapuri</c:v>
                </c:pt>
                <c:pt idx="7">
                  <c:v>Fruit and Nut chocolate</c:v>
                </c:pt>
                <c:pt idx="8">
                  <c:v>Veg Pizza</c:v>
                </c:pt>
                <c:pt idx="9">
                  <c:v>Butter Paneer</c:v>
                </c:pt>
              </c:strCache>
            </c:strRef>
          </c:cat>
          <c:val>
            <c:numRef>
              <c:f>protein2!$B$2:$B$11</c:f>
              <c:numCache>
                <c:formatCode>General</c:formatCode>
                <c:ptCount val="10"/>
                <c:pt idx="0">
                  <c:v>46</c:v>
                </c:pt>
                <c:pt idx="1">
                  <c:v>21</c:v>
                </c:pt>
                <c:pt idx="2">
                  <c:v>20</c:v>
                </c:pt>
                <c:pt idx="3">
                  <c:v>18</c:v>
                </c:pt>
                <c:pt idx="4">
                  <c:v>17</c:v>
                </c:pt>
                <c:pt idx="5">
                  <c:v>14</c:v>
                </c:pt>
                <c:pt idx="6">
                  <c:v>13</c:v>
                </c:pt>
                <c:pt idx="7">
                  <c:v>13</c:v>
                </c:pt>
                <c:pt idx="8">
                  <c:v>12</c:v>
                </c:pt>
                <c:pt idx="9">
                  <c:v>11</c:v>
                </c:pt>
              </c:numCache>
            </c:numRef>
          </c:val>
          <c:extLst>
            <c:ext xmlns:c16="http://schemas.microsoft.com/office/drawing/2014/chart" uri="{C3380CC4-5D6E-409C-BE32-E72D297353CC}">
              <c16:uniqueId val="{00000014-A8AA-48E0-9D69-F1EC5CE5CE7F}"/>
            </c:ext>
          </c:extLst>
        </c:ser>
        <c:dLbls>
          <c:showLegendKey val="0"/>
          <c:showVal val="0"/>
          <c:showCatName val="0"/>
          <c:showSerName val="0"/>
          <c:showPercent val="0"/>
          <c:showBubbleSize val="0"/>
        </c:dLbls>
        <c:gapWidth val="65"/>
        <c:axId val="291766080"/>
        <c:axId val="291766496"/>
      </c:barChart>
      <c:catAx>
        <c:axId val="29176608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91766496"/>
        <c:crosses val="autoZero"/>
        <c:auto val="1"/>
        <c:lblAlgn val="ctr"/>
        <c:lblOffset val="100"/>
        <c:noMultiLvlLbl val="0"/>
      </c:catAx>
      <c:valAx>
        <c:axId val="2917664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91766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High</a:t>
            </a:r>
            <a:r>
              <a:rPr lang="en-IN" baseline="0"/>
              <a:t> protein v/s Sugar content</a:t>
            </a:r>
            <a:endParaRPr lang="en-IN"/>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percentStacked"/>
        <c:varyColors val="0"/>
        <c:ser>
          <c:idx val="0"/>
          <c:order val="0"/>
          <c:tx>
            <c:strRef>
              <c:f>'high cal'!$B$1</c:f>
              <c:strCache>
                <c:ptCount val="1"/>
                <c:pt idx="0">
                  <c:v>Calories</c:v>
                </c:pt>
              </c:strCache>
            </c:strRef>
          </c:tx>
          <c:spPr>
            <a:solidFill>
              <a:schemeClr val="accent1">
                <a:alpha val="85000"/>
              </a:schemeClr>
            </a:solidFill>
            <a:ln w="9525" cap="flat" cmpd="sng" algn="ctr">
              <a:solidFill>
                <a:schemeClr val="lt1">
                  <a:alpha val="50000"/>
                </a:schemeClr>
              </a:solidFill>
              <a:round/>
            </a:ln>
            <a:effectLst/>
          </c:spPr>
          <c:invertIfNegative val="0"/>
          <c:cat>
            <c:strRef>
              <c:f>'high cal'!$A$2:$A$7</c:f>
              <c:strCache>
                <c:ptCount val="6"/>
                <c:pt idx="0">
                  <c:v>Almonds</c:v>
                </c:pt>
                <c:pt idx="1">
                  <c:v>Cashew Nuts</c:v>
                </c:pt>
                <c:pt idx="2">
                  <c:v>King Fish</c:v>
                </c:pt>
                <c:pt idx="3">
                  <c:v>Pumpkin seeds</c:v>
                </c:pt>
                <c:pt idx="4">
                  <c:v>Fruit and Nut chocolate</c:v>
                </c:pt>
                <c:pt idx="5">
                  <c:v>Glucone'D</c:v>
                </c:pt>
              </c:strCache>
            </c:strRef>
          </c:cat>
          <c:val>
            <c:numRef>
              <c:f>'high cal'!$B$2:$B$7</c:f>
              <c:numCache>
                <c:formatCode>General</c:formatCode>
                <c:ptCount val="6"/>
                <c:pt idx="0">
                  <c:v>579</c:v>
                </c:pt>
                <c:pt idx="1">
                  <c:v>553</c:v>
                </c:pt>
                <c:pt idx="2">
                  <c:v>550</c:v>
                </c:pt>
                <c:pt idx="3">
                  <c:v>486</c:v>
                </c:pt>
                <c:pt idx="4">
                  <c:v>429</c:v>
                </c:pt>
                <c:pt idx="5">
                  <c:v>411</c:v>
                </c:pt>
              </c:numCache>
            </c:numRef>
          </c:val>
          <c:extLst>
            <c:ext xmlns:c16="http://schemas.microsoft.com/office/drawing/2014/chart" uri="{C3380CC4-5D6E-409C-BE32-E72D297353CC}">
              <c16:uniqueId val="{00000000-7FA5-4C7A-9AB2-E2BFA38AC0CF}"/>
            </c:ext>
          </c:extLst>
        </c:ser>
        <c:ser>
          <c:idx val="1"/>
          <c:order val="1"/>
          <c:tx>
            <c:strRef>
              <c:f>'high cal'!$C$1</c:f>
              <c:strCache>
                <c:ptCount val="1"/>
                <c:pt idx="0">
                  <c:v>Sugars</c:v>
                </c:pt>
              </c:strCache>
            </c:strRef>
          </c:tx>
          <c:spPr>
            <a:solidFill>
              <a:schemeClr val="accent2">
                <a:alpha val="85000"/>
              </a:schemeClr>
            </a:solidFill>
            <a:ln w="9525" cap="flat" cmpd="sng" algn="ctr">
              <a:solidFill>
                <a:schemeClr val="lt1">
                  <a:alpha val="50000"/>
                </a:schemeClr>
              </a:solidFill>
              <a:round/>
            </a:ln>
            <a:effectLst/>
          </c:spPr>
          <c:invertIfNegative val="0"/>
          <c:cat>
            <c:strRef>
              <c:f>'high cal'!$A$2:$A$7</c:f>
              <c:strCache>
                <c:ptCount val="6"/>
                <c:pt idx="0">
                  <c:v>Almonds</c:v>
                </c:pt>
                <c:pt idx="1">
                  <c:v>Cashew Nuts</c:v>
                </c:pt>
                <c:pt idx="2">
                  <c:v>King Fish</c:v>
                </c:pt>
                <c:pt idx="3">
                  <c:v>Pumpkin seeds</c:v>
                </c:pt>
                <c:pt idx="4">
                  <c:v>Fruit and Nut chocolate</c:v>
                </c:pt>
                <c:pt idx="5">
                  <c:v>Glucone'D</c:v>
                </c:pt>
              </c:strCache>
            </c:strRef>
          </c:cat>
          <c:val>
            <c:numRef>
              <c:f>'high cal'!$C$2:$C$7</c:f>
              <c:numCache>
                <c:formatCode>General</c:formatCode>
                <c:ptCount val="6"/>
                <c:pt idx="0">
                  <c:v>4.4000000000000004</c:v>
                </c:pt>
                <c:pt idx="1">
                  <c:v>5.9</c:v>
                </c:pt>
                <c:pt idx="2">
                  <c:v>0</c:v>
                </c:pt>
                <c:pt idx="3">
                  <c:v>0</c:v>
                </c:pt>
                <c:pt idx="4">
                  <c:v>0.5</c:v>
                </c:pt>
                <c:pt idx="5">
                  <c:v>5.7</c:v>
                </c:pt>
              </c:numCache>
            </c:numRef>
          </c:val>
          <c:extLst>
            <c:ext xmlns:c16="http://schemas.microsoft.com/office/drawing/2014/chart" uri="{C3380CC4-5D6E-409C-BE32-E72D297353CC}">
              <c16:uniqueId val="{00000001-7FA5-4C7A-9AB2-E2BFA38AC0CF}"/>
            </c:ext>
          </c:extLst>
        </c:ser>
        <c:dLbls>
          <c:showLegendKey val="0"/>
          <c:showVal val="0"/>
          <c:showCatName val="0"/>
          <c:showSerName val="0"/>
          <c:showPercent val="0"/>
          <c:showBubbleSize val="0"/>
        </c:dLbls>
        <c:gapWidth val="150"/>
        <c:overlap val="100"/>
        <c:axId val="336850848"/>
        <c:axId val="336849600"/>
      </c:barChart>
      <c:catAx>
        <c:axId val="33685084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336849600"/>
        <c:crosses val="autoZero"/>
        <c:auto val="1"/>
        <c:lblAlgn val="ctr"/>
        <c:lblOffset val="100"/>
        <c:noMultiLvlLbl val="0"/>
      </c:catAx>
      <c:valAx>
        <c:axId val="336849600"/>
        <c:scaling>
          <c:orientation val="minMax"/>
        </c:scaling>
        <c:delete val="1"/>
        <c:axPos val="b"/>
        <c:numFmt formatCode="0%" sourceLinked="1"/>
        <c:majorTickMark val="none"/>
        <c:minorTickMark val="none"/>
        <c:tickLblPos val="nextTo"/>
        <c:crossAx val="336850848"/>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VitaminD rich food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2.9953917050691243E-2"/>
          <c:y val="0.16781731108238335"/>
          <c:w val="0.94930875576036866"/>
          <c:h val="0.75681601833352918"/>
        </c:manualLayout>
      </c:layout>
      <c:barChart>
        <c:barDir val="col"/>
        <c:grouping val="clustered"/>
        <c:varyColors val="1"/>
        <c:ser>
          <c:idx val="0"/>
          <c:order val="0"/>
          <c:tx>
            <c:strRef>
              <c:f>'vitamin rich food'!$B$1</c:f>
              <c:strCache>
                <c:ptCount val="1"/>
                <c:pt idx="0">
                  <c:v>VitaminD</c:v>
                </c:pt>
              </c:strCache>
            </c:strRef>
          </c:tx>
          <c:invertIfNegative val="0"/>
          <c:dPt>
            <c:idx val="0"/>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1-6D1F-4059-98A2-672C435CD73F}"/>
              </c:ext>
            </c:extLst>
          </c:dPt>
          <c:dPt>
            <c:idx val="1"/>
            <c:invertIfNegative val="0"/>
            <c:bubble3D val="0"/>
            <c:spPr>
              <a:solidFill>
                <a:schemeClr val="accent2">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3-6D1F-4059-98A2-672C435CD73F}"/>
              </c:ext>
            </c:extLst>
          </c:dPt>
          <c:dPt>
            <c:idx val="2"/>
            <c:invertIfNegative val="0"/>
            <c:bubble3D val="0"/>
            <c:spPr>
              <a:solidFill>
                <a:schemeClr val="accent6">
                  <a:lumMod val="7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5-6D1F-4059-98A2-672C435CD73F}"/>
              </c:ext>
            </c:extLst>
          </c:dPt>
          <c:dPt>
            <c:idx val="3"/>
            <c:invertIfNegative val="0"/>
            <c:bubble3D val="0"/>
            <c:spPr>
              <a:solidFill>
                <a:schemeClr val="accent4">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6D1F-4059-98A2-672C435CD73F}"/>
              </c:ext>
            </c:extLst>
          </c:dPt>
          <c:cat>
            <c:strRef>
              <c:f>'vitamin rich food'!$A$2:$A$5</c:f>
              <c:strCache>
                <c:ptCount val="4"/>
                <c:pt idx="0">
                  <c:v>Salmon</c:v>
                </c:pt>
                <c:pt idx="1">
                  <c:v>Chocos</c:v>
                </c:pt>
                <c:pt idx="2">
                  <c:v>Glucone'D</c:v>
                </c:pt>
                <c:pt idx="3">
                  <c:v>Egg Yolk </c:v>
                </c:pt>
              </c:strCache>
            </c:strRef>
          </c:cat>
          <c:val>
            <c:numRef>
              <c:f>'vitamin rich food'!$B$2:$B$5</c:f>
              <c:numCache>
                <c:formatCode>General</c:formatCode>
                <c:ptCount val="4"/>
                <c:pt idx="0">
                  <c:v>435</c:v>
                </c:pt>
                <c:pt idx="1">
                  <c:v>286</c:v>
                </c:pt>
                <c:pt idx="2">
                  <c:v>200</c:v>
                </c:pt>
                <c:pt idx="3">
                  <c:v>88</c:v>
                </c:pt>
              </c:numCache>
            </c:numRef>
          </c:val>
          <c:extLst>
            <c:ext xmlns:c16="http://schemas.microsoft.com/office/drawing/2014/chart" uri="{C3380CC4-5D6E-409C-BE32-E72D297353CC}">
              <c16:uniqueId val="{00000008-6D1F-4059-98A2-672C435CD73F}"/>
            </c:ext>
          </c:extLst>
        </c:ser>
        <c:dLbls>
          <c:showLegendKey val="0"/>
          <c:showVal val="0"/>
          <c:showCatName val="0"/>
          <c:showSerName val="0"/>
          <c:showPercent val="0"/>
          <c:showBubbleSize val="0"/>
        </c:dLbls>
        <c:gapWidth val="65"/>
        <c:axId val="248235392"/>
        <c:axId val="248236640"/>
      </c:barChart>
      <c:catAx>
        <c:axId val="2482353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48236640"/>
        <c:crosses val="autoZero"/>
        <c:auto val="1"/>
        <c:lblAlgn val="ctr"/>
        <c:lblOffset val="100"/>
        <c:noMultiLvlLbl val="0"/>
      </c:catAx>
      <c:valAx>
        <c:axId val="248236640"/>
        <c:scaling>
          <c:orientation val="minMax"/>
        </c:scaling>
        <c:delete val="1"/>
        <c:axPos val="l"/>
        <c:numFmt formatCode="General" sourceLinked="1"/>
        <c:majorTickMark val="none"/>
        <c:minorTickMark val="none"/>
        <c:tickLblPos val="nextTo"/>
        <c:crossAx val="248235392"/>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Food</a:t>
            </a:r>
            <a:r>
              <a:rPr lang="en-US" baseline="0" dirty="0"/>
              <a:t> rich in Fibers</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1"/>
        <c:ser>
          <c:idx val="0"/>
          <c:order val="0"/>
          <c:tx>
            <c:strRef>
              <c:f>'fibre rich'!$G$5</c:f>
              <c:strCache>
                <c:ptCount val="1"/>
                <c:pt idx="0">
                  <c:v>Fibre</c:v>
                </c:pt>
              </c:strCache>
            </c:strRef>
          </c:tx>
          <c:invertIfNegative val="0"/>
          <c:dPt>
            <c:idx val="0"/>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1-7B00-46ED-A5A3-B4EA4FD3F60C}"/>
              </c:ext>
            </c:extLst>
          </c:dPt>
          <c:dPt>
            <c:idx val="1"/>
            <c:invertIfNegative val="0"/>
            <c:bubble3D val="0"/>
            <c:spPr>
              <a:solidFill>
                <a:schemeClr val="accent2">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3-7B00-46ED-A5A3-B4EA4FD3F60C}"/>
              </c:ext>
            </c:extLst>
          </c:dPt>
          <c:dPt>
            <c:idx val="2"/>
            <c:invertIfNegative val="0"/>
            <c:bubble3D val="0"/>
            <c:spPr>
              <a:solidFill>
                <a:srgbClr val="C00000"/>
              </a:solidFill>
              <a:ln w="9525" cap="flat" cmpd="sng" algn="ctr">
                <a:solidFill>
                  <a:schemeClr val="lt1">
                    <a:alpha val="50000"/>
                  </a:schemeClr>
                </a:solidFill>
                <a:round/>
              </a:ln>
              <a:effectLst/>
            </c:spPr>
            <c:extLst>
              <c:ext xmlns:c16="http://schemas.microsoft.com/office/drawing/2014/chart" uri="{C3380CC4-5D6E-409C-BE32-E72D297353CC}">
                <c16:uniqueId val="{00000005-7B00-46ED-A5A3-B4EA4FD3F60C}"/>
              </c:ext>
            </c:extLst>
          </c:dPt>
          <c:dPt>
            <c:idx val="3"/>
            <c:invertIfNegative val="0"/>
            <c:bubble3D val="0"/>
            <c:spPr>
              <a:solidFill>
                <a:schemeClr val="accent4">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7B00-46ED-A5A3-B4EA4FD3F60C}"/>
              </c:ext>
            </c:extLst>
          </c:dPt>
          <c:dPt>
            <c:idx val="4"/>
            <c:invertIfNegative val="0"/>
            <c:bubble3D val="0"/>
            <c:spPr>
              <a:solidFill>
                <a:schemeClr val="accent5">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9-7B00-46ED-A5A3-B4EA4FD3F60C}"/>
              </c:ext>
            </c:extLst>
          </c:dPt>
          <c:dPt>
            <c:idx val="5"/>
            <c:invertIfNegative val="0"/>
            <c:bubble3D val="0"/>
            <c:spPr>
              <a:solidFill>
                <a:schemeClr val="accent6">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B-7B00-46ED-A5A3-B4EA4FD3F60C}"/>
              </c:ext>
            </c:extLst>
          </c:dPt>
          <c:cat>
            <c:strRef>
              <c:f>'fibre rich'!$F$6:$F$11</c:f>
              <c:strCache>
                <c:ptCount val="6"/>
                <c:pt idx="0">
                  <c:v>Pumpkin seeds</c:v>
                </c:pt>
                <c:pt idx="1">
                  <c:v>Orange</c:v>
                </c:pt>
                <c:pt idx="2">
                  <c:v>Red Sauce Pasta</c:v>
                </c:pt>
                <c:pt idx="3">
                  <c:v>Brown Rice</c:v>
                </c:pt>
                <c:pt idx="4">
                  <c:v>Cauliflower</c:v>
                </c:pt>
                <c:pt idx="5">
                  <c:v>Cornflakes</c:v>
                </c:pt>
              </c:strCache>
            </c:strRef>
          </c:cat>
          <c:val>
            <c:numRef>
              <c:f>'fibre rich'!$G$6:$G$11</c:f>
              <c:numCache>
                <c:formatCode>General</c:formatCode>
                <c:ptCount val="6"/>
                <c:pt idx="0">
                  <c:v>34</c:v>
                </c:pt>
                <c:pt idx="1">
                  <c:v>11</c:v>
                </c:pt>
                <c:pt idx="2">
                  <c:v>4.8</c:v>
                </c:pt>
                <c:pt idx="3">
                  <c:v>3.4</c:v>
                </c:pt>
                <c:pt idx="4">
                  <c:v>3.3</c:v>
                </c:pt>
                <c:pt idx="5">
                  <c:v>2.6</c:v>
                </c:pt>
              </c:numCache>
            </c:numRef>
          </c:val>
          <c:extLst>
            <c:ext xmlns:c16="http://schemas.microsoft.com/office/drawing/2014/chart" uri="{C3380CC4-5D6E-409C-BE32-E72D297353CC}">
              <c16:uniqueId val="{0000000C-7B00-46ED-A5A3-B4EA4FD3F60C}"/>
            </c:ext>
          </c:extLst>
        </c:ser>
        <c:dLbls>
          <c:showLegendKey val="0"/>
          <c:showVal val="0"/>
          <c:showCatName val="0"/>
          <c:showSerName val="0"/>
          <c:showPercent val="0"/>
          <c:showBubbleSize val="0"/>
        </c:dLbls>
        <c:gapWidth val="65"/>
        <c:axId val="124437696"/>
        <c:axId val="124438944"/>
      </c:barChart>
      <c:catAx>
        <c:axId val="12443769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4438944"/>
        <c:crosses val="autoZero"/>
        <c:auto val="1"/>
        <c:lblAlgn val="ctr"/>
        <c:lblOffset val="100"/>
        <c:noMultiLvlLbl val="0"/>
      </c:catAx>
      <c:valAx>
        <c:axId val="124438944"/>
        <c:scaling>
          <c:orientation val="minMax"/>
        </c:scaling>
        <c:delete val="1"/>
        <c:axPos val="l"/>
        <c:numFmt formatCode="General" sourceLinked="1"/>
        <c:majorTickMark val="none"/>
        <c:minorTickMark val="none"/>
        <c:tickLblPos val="nextTo"/>
        <c:crossAx val="12443769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Food</a:t>
            </a:r>
            <a:r>
              <a:rPr lang="en-IN" baseline="0"/>
              <a:t> high in carb with avg.protein</a:t>
            </a:r>
            <a:endParaRPr lang="en-IN"/>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'protein caarb'!$B$1</c:f>
              <c:strCache>
                <c:ptCount val="1"/>
                <c:pt idx="0">
                  <c:v>Fats</c:v>
                </c:pt>
              </c:strCache>
            </c:strRef>
          </c:tx>
          <c:spPr>
            <a:solidFill>
              <a:schemeClr val="accent1">
                <a:alpha val="85000"/>
              </a:schemeClr>
            </a:solidFill>
            <a:ln w="9525" cap="flat" cmpd="sng" algn="ctr">
              <a:solidFill>
                <a:schemeClr val="lt1">
                  <a:alpha val="50000"/>
                </a:schemeClr>
              </a:solidFill>
              <a:round/>
            </a:ln>
            <a:effectLst/>
          </c:spPr>
          <c:invertIfNegative val="0"/>
          <c:cat>
            <c:strRef>
              <c:f>'protein caarb'!$A$2:$A$47</c:f>
              <c:strCache>
                <c:ptCount val="6"/>
                <c:pt idx="0">
                  <c:v>Jalebi</c:v>
                </c:pt>
                <c:pt idx="1">
                  <c:v>Nachos</c:v>
                </c:pt>
                <c:pt idx="2">
                  <c:v>Idli</c:v>
                </c:pt>
                <c:pt idx="3">
                  <c:v>Dosa</c:v>
                </c:pt>
                <c:pt idx="4">
                  <c:v>Uttapam</c:v>
                </c:pt>
                <c:pt idx="5">
                  <c:v>Kiwi</c:v>
                </c:pt>
              </c:strCache>
            </c:strRef>
          </c:cat>
          <c:val>
            <c:numRef>
              <c:f>'protein caarb'!$B$2:$B$47</c:f>
              <c:numCache>
                <c:formatCode>General</c:formatCode>
                <c:ptCount val="6"/>
                <c:pt idx="0">
                  <c:v>25</c:v>
                </c:pt>
                <c:pt idx="1">
                  <c:v>22</c:v>
                </c:pt>
                <c:pt idx="2">
                  <c:v>1.7</c:v>
                </c:pt>
                <c:pt idx="3">
                  <c:v>3.7</c:v>
                </c:pt>
                <c:pt idx="4">
                  <c:v>7.2</c:v>
                </c:pt>
                <c:pt idx="5">
                  <c:v>1.9</c:v>
                </c:pt>
              </c:numCache>
            </c:numRef>
          </c:val>
          <c:extLst>
            <c:ext xmlns:c16="http://schemas.microsoft.com/office/drawing/2014/chart" uri="{C3380CC4-5D6E-409C-BE32-E72D297353CC}">
              <c16:uniqueId val="{00000000-0DA0-4141-92CE-CD2B71C82589}"/>
            </c:ext>
          </c:extLst>
        </c:ser>
        <c:ser>
          <c:idx val="1"/>
          <c:order val="1"/>
          <c:tx>
            <c:strRef>
              <c:f>'protein caarb'!$C$1</c:f>
              <c:strCache>
                <c:ptCount val="1"/>
                <c:pt idx="0">
                  <c:v>Proteins</c:v>
                </c:pt>
              </c:strCache>
            </c:strRef>
          </c:tx>
          <c:spPr>
            <a:solidFill>
              <a:schemeClr val="accent2">
                <a:alpha val="85000"/>
              </a:schemeClr>
            </a:solidFill>
            <a:ln w="9525" cap="flat" cmpd="sng" algn="ctr">
              <a:solidFill>
                <a:schemeClr val="lt1">
                  <a:alpha val="50000"/>
                </a:schemeClr>
              </a:solidFill>
              <a:round/>
            </a:ln>
            <a:effectLst/>
          </c:spPr>
          <c:invertIfNegative val="0"/>
          <c:cat>
            <c:strRef>
              <c:f>'protein caarb'!$A$2:$A$47</c:f>
              <c:strCache>
                <c:ptCount val="6"/>
                <c:pt idx="0">
                  <c:v>Jalebi</c:v>
                </c:pt>
                <c:pt idx="1">
                  <c:v>Nachos</c:v>
                </c:pt>
                <c:pt idx="2">
                  <c:v>Idli</c:v>
                </c:pt>
                <c:pt idx="3">
                  <c:v>Dosa</c:v>
                </c:pt>
                <c:pt idx="4">
                  <c:v>Uttapam</c:v>
                </c:pt>
                <c:pt idx="5">
                  <c:v>Kiwi</c:v>
                </c:pt>
              </c:strCache>
            </c:strRef>
          </c:cat>
          <c:val>
            <c:numRef>
              <c:f>'protein caarb'!$C$2:$C$47</c:f>
              <c:numCache>
                <c:formatCode>General</c:formatCode>
                <c:ptCount val="6"/>
                <c:pt idx="0">
                  <c:v>4.9000000000000004</c:v>
                </c:pt>
                <c:pt idx="1">
                  <c:v>4.3</c:v>
                </c:pt>
                <c:pt idx="2">
                  <c:v>5</c:v>
                </c:pt>
                <c:pt idx="3">
                  <c:v>4.5</c:v>
                </c:pt>
                <c:pt idx="4">
                  <c:v>4.4000000000000004</c:v>
                </c:pt>
                <c:pt idx="5">
                  <c:v>4.4000000000000004</c:v>
                </c:pt>
              </c:numCache>
            </c:numRef>
          </c:val>
          <c:extLst>
            <c:ext xmlns:c16="http://schemas.microsoft.com/office/drawing/2014/chart" uri="{C3380CC4-5D6E-409C-BE32-E72D297353CC}">
              <c16:uniqueId val="{00000001-0DA0-4141-92CE-CD2B71C82589}"/>
            </c:ext>
          </c:extLst>
        </c:ser>
        <c:ser>
          <c:idx val="2"/>
          <c:order val="2"/>
          <c:tx>
            <c:strRef>
              <c:f>'protein caarb'!$D$1</c:f>
              <c:strCache>
                <c:ptCount val="1"/>
                <c:pt idx="0">
                  <c:v>Carbohydrates</c:v>
                </c:pt>
              </c:strCache>
            </c:strRef>
          </c:tx>
          <c:spPr>
            <a:solidFill>
              <a:schemeClr val="accent3">
                <a:alpha val="85000"/>
              </a:schemeClr>
            </a:solidFill>
            <a:ln w="9525" cap="flat" cmpd="sng" algn="ctr">
              <a:solidFill>
                <a:schemeClr val="lt1">
                  <a:alpha val="50000"/>
                </a:schemeClr>
              </a:solidFill>
              <a:round/>
            </a:ln>
            <a:effectLst/>
          </c:spPr>
          <c:invertIfNegative val="0"/>
          <c:cat>
            <c:strRef>
              <c:f>'protein caarb'!$A$2:$A$47</c:f>
              <c:strCache>
                <c:ptCount val="6"/>
                <c:pt idx="0">
                  <c:v>Jalebi</c:v>
                </c:pt>
                <c:pt idx="1">
                  <c:v>Nachos</c:v>
                </c:pt>
                <c:pt idx="2">
                  <c:v>Idli</c:v>
                </c:pt>
                <c:pt idx="3">
                  <c:v>Dosa</c:v>
                </c:pt>
                <c:pt idx="4">
                  <c:v>Uttapam</c:v>
                </c:pt>
                <c:pt idx="5">
                  <c:v>Kiwi</c:v>
                </c:pt>
              </c:strCache>
            </c:strRef>
          </c:cat>
          <c:val>
            <c:numRef>
              <c:f>'protein caarb'!$D$2:$D$47</c:f>
              <c:numCache>
                <c:formatCode>General</c:formatCode>
                <c:ptCount val="6"/>
                <c:pt idx="0">
                  <c:v>51</c:v>
                </c:pt>
                <c:pt idx="1">
                  <c:v>35</c:v>
                </c:pt>
                <c:pt idx="2">
                  <c:v>30.2</c:v>
                </c:pt>
                <c:pt idx="3">
                  <c:v>29</c:v>
                </c:pt>
                <c:pt idx="4">
                  <c:v>26.4</c:v>
                </c:pt>
                <c:pt idx="5">
                  <c:v>21</c:v>
                </c:pt>
              </c:numCache>
            </c:numRef>
          </c:val>
          <c:extLst>
            <c:ext xmlns:c16="http://schemas.microsoft.com/office/drawing/2014/chart" uri="{C3380CC4-5D6E-409C-BE32-E72D297353CC}">
              <c16:uniqueId val="{00000002-0DA0-4141-92CE-CD2B71C82589}"/>
            </c:ext>
          </c:extLst>
        </c:ser>
        <c:dLbls>
          <c:showLegendKey val="0"/>
          <c:showVal val="0"/>
          <c:showCatName val="0"/>
          <c:showSerName val="0"/>
          <c:showPercent val="0"/>
          <c:showBubbleSize val="0"/>
        </c:dLbls>
        <c:gapWidth val="65"/>
        <c:axId val="1785117551"/>
        <c:axId val="1785114223"/>
      </c:barChart>
      <c:catAx>
        <c:axId val="178511755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785114223"/>
        <c:crosses val="autoZero"/>
        <c:auto val="1"/>
        <c:lblAlgn val="ctr"/>
        <c:lblOffset val="100"/>
        <c:noMultiLvlLbl val="0"/>
      </c:catAx>
      <c:valAx>
        <c:axId val="1785114223"/>
        <c:scaling>
          <c:orientation val="minMax"/>
        </c:scaling>
        <c:delete val="1"/>
        <c:axPos val="l"/>
        <c:numFmt formatCode="General" sourceLinked="1"/>
        <c:majorTickMark val="none"/>
        <c:minorTickMark val="none"/>
        <c:tickLblPos val="nextTo"/>
        <c:crossAx val="1785117551"/>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'high sugar'!$A$2:$A$8</cx:f>
        <cx:lvl ptCount="7">
          <cx:pt idx="0">Honey</cx:pt>
          <cx:pt idx="1">Dairy Milk</cx:pt>
          <cx:pt idx="2">Rasmalai</cx:pt>
          <cx:pt idx="3">Mango Chutney</cx:pt>
          <cx:pt idx="4">Chocolate Icecream</cx:pt>
          <cx:pt idx="5">Vanilla Ice cream</cx:pt>
          <cx:pt idx="6">Bananas</cx:pt>
        </cx:lvl>
      </cx:strDim>
      <cx:numDim type="val">
        <cx:f>'high sugar'!$B$2:$B$8</cx:f>
        <cx:lvl ptCount="7" formatCode="General">
          <cx:pt idx="0">82</cx:pt>
          <cx:pt idx="1">65</cx:pt>
          <cx:pt idx="2">58</cx:pt>
          <cx:pt idx="3">46</cx:pt>
          <cx:pt idx="4">25</cx:pt>
          <cx:pt idx="5">21</cx:pt>
          <cx:pt idx="6">12</cx:pt>
        </cx:lvl>
      </cx:numDim>
    </cx:data>
  </cx:chartData>
  <cx:chart>
    <cx:title pos="t" align="ctr" overlay="0">
      <cx:tx>
        <cx:txData>
          <cx:v>High Sugar content</cx:v>
        </cx:txData>
      </cx:tx>
      <cx:txPr>
        <a:bodyPr spcFirstLastPara="1" vertOverflow="ellipsis" horzOverflow="overflow" wrap="square" lIns="0" tIns="0" rIns="0" bIns="0" anchor="ctr" anchorCtr="1"/>
        <a:lstStyle/>
        <a:p>
          <a:pPr algn="ctr" rtl="0">
            <a:defRPr/>
          </a:pPr>
          <a:r>
            <a:rPr lang="en-US" sz="1800" b="1" i="0" u="none" strike="noStrike" baseline="0">
              <a:solidFill>
                <a:sysClr val="windowText" lastClr="000000">
                  <a:lumMod val="75000"/>
                  <a:lumOff val="25000"/>
                </a:sysClr>
              </a:solidFill>
              <a:latin typeface="Calibri" panose="020F0502020204030204"/>
            </a:rPr>
            <a:t>High Sugar content</a:t>
          </a:r>
        </a:p>
      </cx:txPr>
    </cx:title>
    <cx:plotArea>
      <cx:plotAreaRegion>
        <cx:series layoutId="funnel" uniqueId="{F5FFCAA9-26B5-4894-A98E-B2A0B2F01AB7}">
          <cx:tx>
            <cx:txData>
              <cx:f>'high sugar'!$B$1</cx:f>
              <cx:v>Sugars</cx:v>
            </cx:txData>
          </cx:tx>
          <cx:dataPt idx="0">
            <cx:spPr>
              <a:solidFill>
                <a:srgbClr val="70AD47">
                  <a:lumMod val="75000"/>
                </a:srgbClr>
              </a:solidFill>
            </cx:spPr>
          </cx:dataPt>
          <cx:dataPt idx="1">
            <cx:spPr>
              <a:solidFill>
                <a:srgbClr val="FF0000"/>
              </a:solidFill>
            </cx:spPr>
          </cx:dataPt>
          <cx:dataPt idx="2">
            <cx:spPr>
              <a:solidFill>
                <a:srgbClr val="FFC000"/>
              </a:solidFill>
            </cx:spPr>
          </cx:dataPt>
          <cx:dataPt idx="4">
            <cx:spPr>
              <a:solidFill>
                <a:srgbClr val="7030A0"/>
              </a:solidFill>
            </cx:spPr>
          </cx:dataPt>
          <cx:dataPt idx="5">
            <cx:spPr>
              <a:solidFill>
                <a:srgbClr val="00CCFF"/>
              </a:solidFill>
            </cx:spPr>
          </cx:dataPt>
          <cx:dataPt idx="6">
            <cx:spPr>
              <a:solidFill>
                <a:srgbClr val="FFC000">
                  <a:lumMod val="75000"/>
                </a:srgbClr>
              </a:solidFill>
            </cx:spPr>
          </cx:dataPt>
          <cx:dataLabels>
            <cx:visibility seriesName="0" categoryName="0" value="1"/>
          </cx:dataLabels>
          <cx:dataId val="0"/>
        </cx:series>
      </cx:plotAreaRegion>
      <cx:axis id="0">
        <cx:catScaling gapWidth="0.150000006"/>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2AF2-8EA6-4C51-8F38-3DFB816436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F649C2-4DC8-432B-9BC7-E5EA8CFD5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88A9D1-175F-423E-AC79-E8A61351EFD3}"/>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5" name="Footer Placeholder 4">
            <a:extLst>
              <a:ext uri="{FF2B5EF4-FFF2-40B4-BE49-F238E27FC236}">
                <a16:creationId xmlns:a16="http://schemas.microsoft.com/office/drawing/2014/main" id="{41643F9C-D5FB-4BDF-B292-950EC8C57A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3C90BE-6449-4A7B-A673-B8CCEB7D32B6}"/>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1437348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344C-FF27-443C-9489-0E62513E524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AD62DC-244E-40A8-8E68-AE0AD0E105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90F1CC-249B-48B6-BE2E-8859C48D3D09}"/>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5" name="Footer Placeholder 4">
            <a:extLst>
              <a:ext uri="{FF2B5EF4-FFF2-40B4-BE49-F238E27FC236}">
                <a16:creationId xmlns:a16="http://schemas.microsoft.com/office/drawing/2014/main" id="{71A2ABD5-73BD-4548-B10A-75E9C9B8E7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E83B19-2BED-4CEB-85EA-107D5A4B839A}"/>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346296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3F3B6F-A75F-4022-8A8E-FC2A222FAC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D2EB3D-364C-4E9E-A1E9-4F1259744F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CCCE13-1936-4284-9AAE-EF3C540153A0}"/>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5" name="Footer Placeholder 4">
            <a:extLst>
              <a:ext uri="{FF2B5EF4-FFF2-40B4-BE49-F238E27FC236}">
                <a16:creationId xmlns:a16="http://schemas.microsoft.com/office/drawing/2014/main" id="{58BD7139-4D5D-4ABC-B6F3-42C0B484DC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D41C66-8774-4A5E-843E-B91AC1CFF658}"/>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1229695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3500-DDC4-4916-AD0F-39A528DDCB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826A5-135A-4199-A350-1A6D19910C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E219FC-FE6F-42FC-8955-07CCA575A1A3}"/>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5" name="Footer Placeholder 4">
            <a:extLst>
              <a:ext uri="{FF2B5EF4-FFF2-40B4-BE49-F238E27FC236}">
                <a16:creationId xmlns:a16="http://schemas.microsoft.com/office/drawing/2014/main" id="{A51ED06B-EEFA-4BAE-AEE7-B30E5FF3E6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6945B7-4D66-469C-9ECB-98DD09F56EE7}"/>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209099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B1AE-B49C-4292-9CDF-169907BAC7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85E731A-9B17-4DE4-B573-3B484B5687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E217B8-B511-4FBB-8608-A2D1CCC7438A}"/>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5" name="Footer Placeholder 4">
            <a:extLst>
              <a:ext uri="{FF2B5EF4-FFF2-40B4-BE49-F238E27FC236}">
                <a16:creationId xmlns:a16="http://schemas.microsoft.com/office/drawing/2014/main" id="{B5A026ED-F9CC-4817-9D6C-00A023D669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23283C-5E6A-4533-B9A8-95EC4416925F}"/>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3215521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B695-0C54-412D-B5CD-E151E3637E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81D3A5-408C-4CA9-98B3-2472272E9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F517AD-78F3-4D25-93F9-02CB36DCFC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33413D4-1498-4C79-B613-8CB14DC008D6}"/>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6" name="Footer Placeholder 5">
            <a:extLst>
              <a:ext uri="{FF2B5EF4-FFF2-40B4-BE49-F238E27FC236}">
                <a16:creationId xmlns:a16="http://schemas.microsoft.com/office/drawing/2014/main" id="{E960BD34-ED2D-4681-800D-D2D426CFD3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069B40-615B-4590-B8A0-7706EF966C31}"/>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306404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F0B8-4B92-4D84-A496-3748E0DF51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CBAA61-E19F-441C-8137-45D6D9668D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2117B1-6605-4481-8EDC-D8C2504896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66F4EE-7EF4-41AD-B0F2-85B55EFBAE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E03812-D139-4764-86F0-7EEB442D7A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AB71128-E40F-4329-82C6-DBE54E1E61D3}"/>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8" name="Footer Placeholder 7">
            <a:extLst>
              <a:ext uri="{FF2B5EF4-FFF2-40B4-BE49-F238E27FC236}">
                <a16:creationId xmlns:a16="http://schemas.microsoft.com/office/drawing/2014/main" id="{DF1B5739-918D-4FDC-A1BB-5AC7B50FB53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E3DD38-E62F-428A-B18D-34A6FD11D10E}"/>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130322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CDCF-3B04-4FAB-BCF4-000FF1E9B9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445B4A-05D0-41A8-8DB0-B793C1EC4CC7}"/>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4" name="Footer Placeholder 3">
            <a:extLst>
              <a:ext uri="{FF2B5EF4-FFF2-40B4-BE49-F238E27FC236}">
                <a16:creationId xmlns:a16="http://schemas.microsoft.com/office/drawing/2014/main" id="{9446AC89-CAD1-4C01-95AF-733CD7DB250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3608E8-3EDD-4C0C-8F0C-EED5EC568A68}"/>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3895865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D0C389-52B2-4C2B-BB66-A12F13B0A8DD}"/>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3" name="Footer Placeholder 2">
            <a:extLst>
              <a:ext uri="{FF2B5EF4-FFF2-40B4-BE49-F238E27FC236}">
                <a16:creationId xmlns:a16="http://schemas.microsoft.com/office/drawing/2014/main" id="{D32576C0-CE70-4F3C-9EC4-E7A1659B68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CD0D79A-6A27-40A2-B757-009AE0250ABA}"/>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234444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E343-2129-466D-AC71-E8DAE90EE0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096728-51FD-496C-8CF3-353202C22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025C6A-2EC3-45BA-8809-C44C409B7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D5BD26-74FE-40D6-B619-EB024B6A2315}"/>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6" name="Footer Placeholder 5">
            <a:extLst>
              <a:ext uri="{FF2B5EF4-FFF2-40B4-BE49-F238E27FC236}">
                <a16:creationId xmlns:a16="http://schemas.microsoft.com/office/drawing/2014/main" id="{2E55B471-EBB5-497D-98AD-794C858A9C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7D3B68-6469-42B2-B4AC-9522FDAF9179}"/>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66061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8C34-53C7-41D4-A2B5-69BB61A382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6C9F30-5F1A-45ED-91BA-79EF0F4A4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D11FF4-0A54-4360-9242-2FCF09A51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79F28-D8BC-4B02-88E0-6A2D0770A203}"/>
              </a:ext>
            </a:extLst>
          </p:cNvPr>
          <p:cNvSpPr>
            <a:spLocks noGrp="1"/>
          </p:cNvSpPr>
          <p:nvPr>
            <p:ph type="dt" sz="half" idx="10"/>
          </p:nvPr>
        </p:nvSpPr>
        <p:spPr/>
        <p:txBody>
          <a:bodyPr/>
          <a:lstStyle/>
          <a:p>
            <a:fld id="{8ADE6A2A-9F1F-400F-88B1-50C85BAB2C7F}" type="datetimeFigureOut">
              <a:rPr lang="en-IN" smtClean="0"/>
              <a:t>30-03-2024</a:t>
            </a:fld>
            <a:endParaRPr lang="en-IN"/>
          </a:p>
        </p:txBody>
      </p:sp>
      <p:sp>
        <p:nvSpPr>
          <p:cNvPr id="6" name="Footer Placeholder 5">
            <a:extLst>
              <a:ext uri="{FF2B5EF4-FFF2-40B4-BE49-F238E27FC236}">
                <a16:creationId xmlns:a16="http://schemas.microsoft.com/office/drawing/2014/main" id="{DF7427CF-5995-4A73-8BF8-0F6D2B4FA7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F88AF1-C514-4B4A-82A3-ADED099A5B2B}"/>
              </a:ext>
            </a:extLst>
          </p:cNvPr>
          <p:cNvSpPr>
            <a:spLocks noGrp="1"/>
          </p:cNvSpPr>
          <p:nvPr>
            <p:ph type="sldNum" sz="quarter" idx="12"/>
          </p:nvPr>
        </p:nvSpPr>
        <p:spPr/>
        <p:txBody>
          <a:bodyPr/>
          <a:lstStyle/>
          <a:p>
            <a:fld id="{BE740DC9-496C-4191-B351-7D5D99A0F151}" type="slidenum">
              <a:rPr lang="en-IN" smtClean="0"/>
              <a:t>‹#›</a:t>
            </a:fld>
            <a:endParaRPr lang="en-IN"/>
          </a:p>
        </p:txBody>
      </p:sp>
    </p:spTree>
    <p:extLst>
      <p:ext uri="{BB962C8B-B14F-4D97-AF65-F5344CB8AC3E}">
        <p14:creationId xmlns:p14="http://schemas.microsoft.com/office/powerpoint/2010/main" val="316795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A51B19-03B3-4ECB-B8FB-B3B4BD04E3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CEF12A-3BFE-4C9E-BCBA-64BE25B940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C1179D-4F5D-4B72-BB36-0D8B41408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DE6A2A-9F1F-400F-88B1-50C85BAB2C7F}" type="datetimeFigureOut">
              <a:rPr lang="en-IN" smtClean="0"/>
              <a:t>30-03-2024</a:t>
            </a:fld>
            <a:endParaRPr lang="en-IN"/>
          </a:p>
        </p:txBody>
      </p:sp>
      <p:sp>
        <p:nvSpPr>
          <p:cNvPr id="5" name="Footer Placeholder 4">
            <a:extLst>
              <a:ext uri="{FF2B5EF4-FFF2-40B4-BE49-F238E27FC236}">
                <a16:creationId xmlns:a16="http://schemas.microsoft.com/office/drawing/2014/main" id="{E8D6098E-F41F-4295-8A9E-97346185F4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33B77D-F6C9-49F4-9C5A-1F58A3F83E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40DC9-496C-4191-B351-7D5D99A0F151}" type="slidenum">
              <a:rPr lang="en-IN" smtClean="0"/>
              <a:t>‹#›</a:t>
            </a:fld>
            <a:endParaRPr lang="en-IN"/>
          </a:p>
        </p:txBody>
      </p:sp>
    </p:spTree>
    <p:extLst>
      <p:ext uri="{BB962C8B-B14F-4D97-AF65-F5344CB8AC3E}">
        <p14:creationId xmlns:p14="http://schemas.microsoft.com/office/powerpoint/2010/main" val="1142144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14/relationships/chartEx" Target="../charts/chartEx1.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34F561-8C10-4446-B6DD-038E2C1A8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DF581D1-768E-40D3-A285-2D8533B04173}"/>
              </a:ext>
            </a:extLst>
          </p:cNvPr>
          <p:cNvSpPr txBox="1"/>
          <p:nvPr/>
        </p:nvSpPr>
        <p:spPr>
          <a:xfrm>
            <a:off x="6096001" y="2474892"/>
            <a:ext cx="6096000" cy="1585049"/>
          </a:xfrm>
          <a:prstGeom prst="rect">
            <a:avLst/>
          </a:prstGeom>
          <a:noFill/>
        </p:spPr>
        <p:txBody>
          <a:bodyPr wrap="square" rtlCol="0">
            <a:spAutoFit/>
          </a:bodyPr>
          <a:lstStyle/>
          <a:p>
            <a:r>
              <a:rPr lang="en-US" sz="5400" u="sng" dirty="0">
                <a:solidFill>
                  <a:schemeClr val="bg1"/>
                </a:solidFill>
                <a:latin typeface="Cooper Black" panose="0208090404030B020404" pitchFamily="18" charset="0"/>
              </a:rPr>
              <a:t>Indian Cuisine-</a:t>
            </a:r>
            <a:endParaRPr lang="en-US" sz="1100" u="sng" dirty="0">
              <a:solidFill>
                <a:schemeClr val="bg1"/>
              </a:solidFill>
              <a:latin typeface="Cooper Black" panose="0208090404030B020404" pitchFamily="18" charset="0"/>
            </a:endParaRPr>
          </a:p>
          <a:p>
            <a:endParaRPr lang="en-US" sz="1100" u="sng" dirty="0">
              <a:solidFill>
                <a:schemeClr val="bg1"/>
              </a:solidFill>
              <a:latin typeface="Cooper Black" panose="0208090404030B020404" pitchFamily="18" charset="0"/>
            </a:endParaRPr>
          </a:p>
          <a:p>
            <a:r>
              <a:rPr lang="en-US" sz="3200" dirty="0">
                <a:solidFill>
                  <a:schemeClr val="bg1"/>
                </a:solidFill>
                <a:latin typeface="Cooper Black" panose="0208090404030B020404" pitchFamily="18" charset="0"/>
              </a:rPr>
              <a:t>a vivid study on Indian diet</a:t>
            </a:r>
            <a:endParaRPr lang="en-IN" sz="3200" dirty="0">
              <a:solidFill>
                <a:schemeClr val="bg1"/>
              </a:solidFill>
              <a:latin typeface="Cooper Black" panose="0208090404030B020404" pitchFamily="18" charset="0"/>
            </a:endParaRPr>
          </a:p>
        </p:txBody>
      </p:sp>
      <p:sp>
        <p:nvSpPr>
          <p:cNvPr id="5" name="TextBox 4">
            <a:extLst>
              <a:ext uri="{FF2B5EF4-FFF2-40B4-BE49-F238E27FC236}">
                <a16:creationId xmlns:a16="http://schemas.microsoft.com/office/drawing/2014/main" id="{0F9BAD2D-157F-4270-9623-BA5DB8DD2934}"/>
              </a:ext>
            </a:extLst>
          </p:cNvPr>
          <p:cNvSpPr txBox="1"/>
          <p:nvPr/>
        </p:nvSpPr>
        <p:spPr>
          <a:xfrm>
            <a:off x="8428383" y="4281316"/>
            <a:ext cx="5075583" cy="369332"/>
          </a:xfrm>
          <a:prstGeom prst="rect">
            <a:avLst/>
          </a:prstGeom>
          <a:noFill/>
        </p:spPr>
        <p:txBody>
          <a:bodyPr wrap="square" rtlCol="0">
            <a:spAutoFit/>
          </a:bodyPr>
          <a:lstStyle/>
          <a:p>
            <a:r>
              <a:rPr lang="en-US" u="sng" dirty="0">
                <a:solidFill>
                  <a:schemeClr val="bg1"/>
                </a:solidFill>
              </a:rPr>
              <a:t>-A research project by- SAPTATI BAGAL</a:t>
            </a:r>
            <a:endParaRPr lang="en-IN" u="sng" dirty="0">
              <a:solidFill>
                <a:schemeClr val="bg1"/>
              </a:solidFill>
            </a:endParaRPr>
          </a:p>
        </p:txBody>
      </p:sp>
    </p:spTree>
    <p:extLst>
      <p:ext uri="{BB962C8B-B14F-4D97-AF65-F5344CB8AC3E}">
        <p14:creationId xmlns:p14="http://schemas.microsoft.com/office/powerpoint/2010/main" val="2785140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2625D42-0688-496D-8264-9FCD9757AE24}"/>
              </a:ext>
            </a:extLst>
          </p:cNvPr>
          <p:cNvSpPr txBox="1"/>
          <p:nvPr/>
        </p:nvSpPr>
        <p:spPr>
          <a:xfrm>
            <a:off x="381000" y="546100"/>
            <a:ext cx="5715000" cy="369332"/>
          </a:xfrm>
          <a:prstGeom prst="rect">
            <a:avLst/>
          </a:prstGeom>
          <a:noFill/>
        </p:spPr>
        <p:txBody>
          <a:bodyPr wrap="square" rtlCol="0">
            <a:spAutoFit/>
          </a:bodyPr>
          <a:lstStyle/>
          <a:p>
            <a:r>
              <a:rPr lang="en-US" b="1" u="sng" dirty="0">
                <a:solidFill>
                  <a:schemeClr val="bg1"/>
                </a:solidFill>
              </a:rPr>
              <a:t>Calorie content in food-(here 1Calorie = 1 kcal)</a:t>
            </a:r>
            <a:endParaRPr lang="en-IN" b="1" u="sng" dirty="0">
              <a:solidFill>
                <a:schemeClr val="bg1"/>
              </a:solidFill>
            </a:endParaRPr>
          </a:p>
        </p:txBody>
      </p:sp>
      <p:graphicFrame>
        <p:nvGraphicFramePr>
          <p:cNvPr id="4" name="Chart 3">
            <a:extLst>
              <a:ext uri="{FF2B5EF4-FFF2-40B4-BE49-F238E27FC236}">
                <a16:creationId xmlns:a16="http://schemas.microsoft.com/office/drawing/2014/main" id="{E185EAD7-4996-441B-A75C-D0185F140820}"/>
              </a:ext>
            </a:extLst>
          </p:cNvPr>
          <p:cNvGraphicFramePr>
            <a:graphicFrameLocks/>
          </p:cNvGraphicFramePr>
          <p:nvPr>
            <p:extLst>
              <p:ext uri="{D42A27DB-BD31-4B8C-83A1-F6EECF244321}">
                <p14:modId xmlns:p14="http://schemas.microsoft.com/office/powerpoint/2010/main" val="250393901"/>
              </p:ext>
            </p:extLst>
          </p:nvPr>
        </p:nvGraphicFramePr>
        <p:xfrm>
          <a:off x="381000" y="1358900"/>
          <a:ext cx="4572000"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35CC78C-8856-48F7-88D4-B9A47510B7F7}"/>
              </a:ext>
            </a:extLst>
          </p:cNvPr>
          <p:cNvSpPr txBox="1"/>
          <p:nvPr/>
        </p:nvSpPr>
        <p:spPr>
          <a:xfrm>
            <a:off x="203200" y="5029200"/>
            <a:ext cx="4749800" cy="1477328"/>
          </a:xfrm>
          <a:prstGeom prst="rect">
            <a:avLst/>
          </a:prstGeom>
          <a:solidFill>
            <a:schemeClr val="tx1">
              <a:lumMod val="65000"/>
              <a:lumOff val="35000"/>
            </a:schemeClr>
          </a:solidFill>
        </p:spPr>
        <p:txBody>
          <a:bodyPr wrap="square" rtlCol="0">
            <a:spAutoFit/>
          </a:bodyPr>
          <a:lstStyle/>
          <a:p>
            <a:r>
              <a:rPr lang="en-US" dirty="0">
                <a:solidFill>
                  <a:schemeClr val="bg1"/>
                </a:solidFill>
              </a:rPr>
              <a:t>Though Almond have highest protein content but have a relatively higher sugar content whereas king fish have a relative lower protein than almond but the sugar content is 0 which is more healthy.</a:t>
            </a:r>
            <a:endParaRPr lang="en-IN" dirty="0">
              <a:solidFill>
                <a:schemeClr val="bg1"/>
              </a:solidFill>
            </a:endParaRPr>
          </a:p>
        </p:txBody>
      </p:sp>
      <mc:AlternateContent xmlns:mc="http://schemas.openxmlformats.org/markup-compatibility/2006" xmlns:cx2="http://schemas.microsoft.com/office/drawing/2015/10/21/chartex">
        <mc:Choice Requires="cx2">
          <p:graphicFrame>
            <p:nvGraphicFramePr>
              <p:cNvPr id="6" name="Chart 5">
                <a:extLst>
                  <a:ext uri="{FF2B5EF4-FFF2-40B4-BE49-F238E27FC236}">
                    <a16:creationId xmlns:a16="http://schemas.microsoft.com/office/drawing/2014/main" id="{5D5F4A12-BC96-46AE-95C4-A4D1BEF7084A}"/>
                  </a:ext>
                </a:extLst>
              </p:cNvPr>
              <p:cNvGraphicFramePr/>
              <p:nvPr>
                <p:extLst>
                  <p:ext uri="{D42A27DB-BD31-4B8C-83A1-F6EECF244321}">
                    <p14:modId xmlns:p14="http://schemas.microsoft.com/office/powerpoint/2010/main" val="1061897280"/>
                  </p:ext>
                </p:extLst>
              </p:nvPr>
            </p:nvGraphicFramePr>
            <p:xfrm>
              <a:off x="6096000" y="1358900"/>
              <a:ext cx="5626100" cy="36576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 name="Chart 5">
                <a:extLst>
                  <a:ext uri="{FF2B5EF4-FFF2-40B4-BE49-F238E27FC236}">
                    <a16:creationId xmlns:a16="http://schemas.microsoft.com/office/drawing/2014/main" id="{5D5F4A12-BC96-46AE-95C4-A4D1BEF7084A}"/>
                  </a:ext>
                </a:extLst>
              </p:cNvPr>
              <p:cNvPicPr>
                <a:picLocks noGrp="1" noRot="1" noChangeAspect="1" noMove="1" noResize="1" noEditPoints="1" noAdjustHandles="1" noChangeArrowheads="1" noChangeShapeType="1"/>
              </p:cNvPicPr>
              <p:nvPr/>
            </p:nvPicPr>
            <p:blipFill>
              <a:blip r:embed="rId5"/>
              <a:stretch>
                <a:fillRect/>
              </a:stretch>
            </p:blipFill>
            <p:spPr>
              <a:xfrm>
                <a:off x="6096000" y="1358900"/>
                <a:ext cx="5626100" cy="3657600"/>
              </a:xfrm>
              <a:prstGeom prst="rect">
                <a:avLst/>
              </a:prstGeom>
            </p:spPr>
          </p:pic>
        </mc:Fallback>
      </mc:AlternateContent>
      <p:sp>
        <p:nvSpPr>
          <p:cNvPr id="7" name="TextBox 6">
            <a:extLst>
              <a:ext uri="{FF2B5EF4-FFF2-40B4-BE49-F238E27FC236}">
                <a16:creationId xmlns:a16="http://schemas.microsoft.com/office/drawing/2014/main" id="{33137EA2-5254-4730-A177-E8DE9882D21C}"/>
              </a:ext>
            </a:extLst>
          </p:cNvPr>
          <p:cNvSpPr txBox="1"/>
          <p:nvPr/>
        </p:nvSpPr>
        <p:spPr>
          <a:xfrm>
            <a:off x="6445250" y="5499100"/>
            <a:ext cx="4749800" cy="369332"/>
          </a:xfrm>
          <a:prstGeom prst="rect">
            <a:avLst/>
          </a:prstGeom>
          <a:solidFill>
            <a:schemeClr val="tx1">
              <a:lumMod val="65000"/>
              <a:lumOff val="35000"/>
            </a:schemeClr>
          </a:solidFill>
        </p:spPr>
        <p:txBody>
          <a:bodyPr wrap="square" rtlCol="0">
            <a:spAutoFit/>
          </a:bodyPr>
          <a:lstStyle/>
          <a:p>
            <a:r>
              <a:rPr lang="en-US" b="1" dirty="0">
                <a:solidFill>
                  <a:schemeClr val="bg1"/>
                </a:solidFill>
              </a:rPr>
              <a:t>Honey have the highest Sugar content</a:t>
            </a:r>
            <a:endParaRPr lang="en-IN" b="1" dirty="0">
              <a:solidFill>
                <a:schemeClr val="bg1"/>
              </a:solidFill>
            </a:endParaRPr>
          </a:p>
        </p:txBody>
      </p:sp>
    </p:spTree>
    <p:extLst>
      <p:ext uri="{BB962C8B-B14F-4D97-AF65-F5344CB8AC3E}">
        <p14:creationId xmlns:p14="http://schemas.microsoft.com/office/powerpoint/2010/main" val="770155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ED4F9A8-AB46-4946-9A74-0236F419E6D8}"/>
              </a:ext>
            </a:extLst>
          </p:cNvPr>
          <p:cNvSpPr txBox="1"/>
          <p:nvPr/>
        </p:nvSpPr>
        <p:spPr>
          <a:xfrm>
            <a:off x="546100" y="330200"/>
            <a:ext cx="11099800" cy="800100"/>
          </a:xfrm>
          <a:prstGeom prst="rect">
            <a:avLst/>
          </a:prstGeom>
          <a:noFill/>
        </p:spPr>
        <p:txBody>
          <a:bodyPr wrap="square" rtlCol="0">
            <a:spAutoFit/>
          </a:bodyPr>
          <a:lstStyle/>
          <a:p>
            <a:endParaRPr lang="en-IN" dirty="0"/>
          </a:p>
        </p:txBody>
      </p:sp>
      <p:graphicFrame>
        <p:nvGraphicFramePr>
          <p:cNvPr id="4" name="Chart 3">
            <a:extLst>
              <a:ext uri="{FF2B5EF4-FFF2-40B4-BE49-F238E27FC236}">
                <a16:creationId xmlns:a16="http://schemas.microsoft.com/office/drawing/2014/main" id="{DC664CC4-A192-4017-A944-1C701F8D6778}"/>
              </a:ext>
            </a:extLst>
          </p:cNvPr>
          <p:cNvGraphicFramePr>
            <a:graphicFrameLocks/>
          </p:cNvGraphicFramePr>
          <p:nvPr>
            <p:extLst>
              <p:ext uri="{D42A27DB-BD31-4B8C-83A1-F6EECF244321}">
                <p14:modId xmlns:p14="http://schemas.microsoft.com/office/powerpoint/2010/main" val="678493437"/>
              </p:ext>
            </p:extLst>
          </p:nvPr>
        </p:nvGraphicFramePr>
        <p:xfrm>
          <a:off x="368300" y="330200"/>
          <a:ext cx="5511800" cy="340360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F36557F0-D0E9-4D54-9002-6CD8E3CF0ECF}"/>
              </a:ext>
            </a:extLst>
          </p:cNvPr>
          <p:cNvSpPr/>
          <p:nvPr/>
        </p:nvSpPr>
        <p:spPr>
          <a:xfrm>
            <a:off x="6515100" y="330200"/>
            <a:ext cx="5308600" cy="17526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2400" b="1" dirty="0">
                <a:solidFill>
                  <a:schemeClr val="bg1"/>
                </a:solidFill>
              </a:rPr>
              <a:t>Why is Vitamin D essential for our body?</a:t>
            </a:r>
          </a:p>
          <a:p>
            <a:pPr marL="285750" indent="-285750">
              <a:buFont typeface="Arial" panose="020B0604020202020204" pitchFamily="34" charset="0"/>
              <a:buChar char="•"/>
            </a:pPr>
            <a:r>
              <a:rPr lang="en-IN" b="1" i="0" dirty="0">
                <a:solidFill>
                  <a:schemeClr val="bg1"/>
                </a:solidFill>
                <a:effectLst/>
                <a:latin typeface="Söhne"/>
              </a:rPr>
              <a:t>Absorption of Calcium in our body</a:t>
            </a:r>
          </a:p>
          <a:p>
            <a:pPr marL="285750" indent="-285750">
              <a:buFont typeface="Arial" panose="020B0604020202020204" pitchFamily="34" charset="0"/>
              <a:buChar char="•"/>
            </a:pPr>
            <a:r>
              <a:rPr lang="en-IN" b="1" dirty="0">
                <a:solidFill>
                  <a:schemeClr val="bg1"/>
                </a:solidFill>
                <a:latin typeface="Söhne"/>
              </a:rPr>
              <a:t>Helps in the muscle and immune system</a:t>
            </a:r>
          </a:p>
          <a:p>
            <a:pPr marL="285750" indent="-285750">
              <a:buFont typeface="Arial" panose="020B0604020202020204" pitchFamily="34" charset="0"/>
              <a:buChar char="•"/>
            </a:pPr>
            <a:r>
              <a:rPr lang="en-IN" b="1" dirty="0">
                <a:solidFill>
                  <a:schemeClr val="bg1"/>
                </a:solidFill>
                <a:latin typeface="Söhne"/>
              </a:rPr>
              <a:t>Helps in cell growth and development</a:t>
            </a:r>
            <a:endParaRPr lang="en-IN" dirty="0">
              <a:solidFill>
                <a:schemeClr val="bg1"/>
              </a:solidFill>
            </a:endParaRPr>
          </a:p>
        </p:txBody>
      </p:sp>
      <p:graphicFrame>
        <p:nvGraphicFramePr>
          <p:cNvPr id="6" name="Chart 5">
            <a:extLst>
              <a:ext uri="{FF2B5EF4-FFF2-40B4-BE49-F238E27FC236}">
                <a16:creationId xmlns:a16="http://schemas.microsoft.com/office/drawing/2014/main" id="{2C99ECFB-08A1-4331-A756-A6B39542231A}"/>
              </a:ext>
            </a:extLst>
          </p:cNvPr>
          <p:cNvGraphicFramePr>
            <a:graphicFrameLocks/>
          </p:cNvGraphicFramePr>
          <p:nvPr>
            <p:extLst>
              <p:ext uri="{D42A27DB-BD31-4B8C-83A1-F6EECF244321}">
                <p14:modId xmlns:p14="http://schemas.microsoft.com/office/powerpoint/2010/main" val="451674576"/>
              </p:ext>
            </p:extLst>
          </p:nvPr>
        </p:nvGraphicFramePr>
        <p:xfrm>
          <a:off x="6210300" y="3175000"/>
          <a:ext cx="5702300" cy="340360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a:extLst>
              <a:ext uri="{FF2B5EF4-FFF2-40B4-BE49-F238E27FC236}">
                <a16:creationId xmlns:a16="http://schemas.microsoft.com/office/drawing/2014/main" id="{754D8F7E-0D3A-4772-88B6-1DC55573F075}"/>
              </a:ext>
            </a:extLst>
          </p:cNvPr>
          <p:cNvSpPr/>
          <p:nvPr/>
        </p:nvSpPr>
        <p:spPr>
          <a:xfrm>
            <a:off x="368300" y="4432300"/>
            <a:ext cx="5626100" cy="17272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Why is Fibers important for our body?</a:t>
            </a:r>
          </a:p>
          <a:p>
            <a:pPr marL="285750" indent="-285750">
              <a:buFont typeface="Arial" panose="020B0604020202020204" pitchFamily="34" charset="0"/>
              <a:buChar char="•"/>
            </a:pPr>
            <a:r>
              <a:rPr lang="en-IN" b="1" i="0" dirty="0">
                <a:solidFill>
                  <a:schemeClr val="bg1"/>
                </a:solidFill>
                <a:effectLst/>
                <a:latin typeface="Söhne"/>
              </a:rPr>
              <a:t>Prevention of Digestive Disorders</a:t>
            </a:r>
          </a:p>
          <a:p>
            <a:pPr marL="285750" indent="-285750">
              <a:buFont typeface="Arial" panose="020B0604020202020204" pitchFamily="34" charset="0"/>
              <a:buChar char="•"/>
            </a:pPr>
            <a:r>
              <a:rPr lang="en-IN" b="1" dirty="0">
                <a:solidFill>
                  <a:schemeClr val="bg1"/>
                </a:solidFill>
                <a:latin typeface="Söhne"/>
              </a:rPr>
              <a:t>It controls Blood sugar Level</a:t>
            </a:r>
          </a:p>
          <a:p>
            <a:pPr marL="285750" indent="-285750">
              <a:buFont typeface="Arial" panose="020B0604020202020204" pitchFamily="34" charset="0"/>
              <a:buChar char="•"/>
            </a:pPr>
            <a:r>
              <a:rPr lang="en-US" b="1" i="0" dirty="0">
                <a:solidFill>
                  <a:schemeClr val="bg1"/>
                </a:solidFill>
                <a:effectLst/>
                <a:latin typeface="Söhne"/>
              </a:rPr>
              <a:t>Weight Management:</a:t>
            </a:r>
            <a:r>
              <a:rPr lang="en-US" b="0" i="0" dirty="0">
                <a:solidFill>
                  <a:schemeClr val="bg1"/>
                </a:solidFill>
                <a:effectLst/>
                <a:latin typeface="Söhne"/>
              </a:rPr>
              <a:t> Foods high in fiber tend to be more filling and can help promote satiety, leading to reduced overall calorie intake.</a:t>
            </a:r>
            <a:endParaRPr lang="en-IN" b="1" i="0" dirty="0">
              <a:solidFill>
                <a:schemeClr val="bg1"/>
              </a:solidFill>
              <a:effectLst/>
              <a:latin typeface="Söhne"/>
            </a:endParaRPr>
          </a:p>
        </p:txBody>
      </p:sp>
    </p:spTree>
    <p:extLst>
      <p:ext uri="{BB962C8B-B14F-4D97-AF65-F5344CB8AC3E}">
        <p14:creationId xmlns:p14="http://schemas.microsoft.com/office/powerpoint/2010/main" val="3598571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5" name="Chart 4">
            <a:extLst>
              <a:ext uri="{FF2B5EF4-FFF2-40B4-BE49-F238E27FC236}">
                <a16:creationId xmlns:a16="http://schemas.microsoft.com/office/drawing/2014/main" id="{E7D3E71B-A1ED-4DF2-8902-FEB18E611082}"/>
              </a:ext>
            </a:extLst>
          </p:cNvPr>
          <p:cNvGraphicFramePr>
            <a:graphicFrameLocks/>
          </p:cNvGraphicFramePr>
          <p:nvPr>
            <p:extLst>
              <p:ext uri="{D42A27DB-BD31-4B8C-83A1-F6EECF244321}">
                <p14:modId xmlns:p14="http://schemas.microsoft.com/office/powerpoint/2010/main" val="2801773745"/>
              </p:ext>
            </p:extLst>
          </p:nvPr>
        </p:nvGraphicFramePr>
        <p:xfrm>
          <a:off x="397565" y="265044"/>
          <a:ext cx="11423374" cy="64140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6547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C85A332-949B-4E19-8A6A-36DFC0C37971}"/>
              </a:ext>
            </a:extLst>
          </p:cNvPr>
          <p:cNvSpPr txBox="1"/>
          <p:nvPr/>
        </p:nvSpPr>
        <p:spPr>
          <a:xfrm>
            <a:off x="530087" y="2650435"/>
            <a:ext cx="10813774" cy="1015663"/>
          </a:xfrm>
          <a:prstGeom prst="rect">
            <a:avLst/>
          </a:prstGeom>
          <a:noFill/>
        </p:spPr>
        <p:txBody>
          <a:bodyPr wrap="square" rtlCol="0">
            <a:spAutoFit/>
          </a:bodyPr>
          <a:lstStyle/>
          <a:p>
            <a:pPr algn="ctr"/>
            <a:r>
              <a:rPr lang="en-US" sz="6000" u="sng" dirty="0">
                <a:latin typeface="Britannic Bold" panose="020B0903060703020204" pitchFamily="34" charset="0"/>
              </a:rPr>
              <a:t>FINAL CONCLUSION</a:t>
            </a:r>
            <a:endParaRPr lang="en-IN" sz="6000" u="sng" dirty="0">
              <a:latin typeface="Britannic Bold" panose="020B0903060703020204" pitchFamily="34" charset="0"/>
            </a:endParaRPr>
          </a:p>
        </p:txBody>
      </p:sp>
    </p:spTree>
    <p:extLst>
      <p:ext uri="{BB962C8B-B14F-4D97-AF65-F5344CB8AC3E}">
        <p14:creationId xmlns:p14="http://schemas.microsoft.com/office/powerpoint/2010/main" val="231250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EE65025-1F5E-4814-8CF9-BC18A262AF5A}"/>
              </a:ext>
            </a:extLst>
          </p:cNvPr>
          <p:cNvSpPr txBox="1"/>
          <p:nvPr/>
        </p:nvSpPr>
        <p:spPr>
          <a:xfrm>
            <a:off x="4731939" y="861391"/>
            <a:ext cx="6221896" cy="1815882"/>
          </a:xfrm>
          <a:prstGeom prst="rect">
            <a:avLst/>
          </a:prstGeom>
          <a:solidFill>
            <a:schemeClr val="bg2">
              <a:lumMod val="50000"/>
            </a:schemeClr>
          </a:solidFill>
        </p:spPr>
        <p:txBody>
          <a:bodyPr wrap="square" rtlCol="0">
            <a:spAutoFit/>
          </a:bodyPr>
          <a:lstStyle/>
          <a:p>
            <a:pPr marL="457200" indent="-457200">
              <a:buFont typeface="Arial" panose="020B0604020202020204" pitchFamily="34" charset="0"/>
              <a:buChar char="•"/>
            </a:pPr>
            <a:r>
              <a:rPr lang="en-US" sz="2800" dirty="0">
                <a:solidFill>
                  <a:schemeClr val="bg1">
                    <a:lumMod val="95000"/>
                  </a:schemeClr>
                </a:solidFill>
              </a:rPr>
              <a:t> </a:t>
            </a:r>
            <a:r>
              <a:rPr lang="en-US" sz="2800" dirty="0" err="1">
                <a:solidFill>
                  <a:schemeClr val="bg1">
                    <a:lumMod val="95000"/>
                  </a:schemeClr>
                </a:solidFill>
              </a:rPr>
              <a:t>Surmai</a:t>
            </a:r>
            <a:r>
              <a:rPr lang="en-US" sz="2800" dirty="0">
                <a:solidFill>
                  <a:schemeClr val="bg1">
                    <a:lumMod val="95000"/>
                  </a:schemeClr>
                </a:solidFill>
              </a:rPr>
              <a:t> is the most protein rich food among all non-veg food items.</a:t>
            </a:r>
          </a:p>
          <a:p>
            <a:pPr marL="457200" indent="-457200">
              <a:buFont typeface="Arial" panose="020B0604020202020204" pitchFamily="34" charset="0"/>
              <a:buChar char="•"/>
            </a:pPr>
            <a:r>
              <a:rPr lang="en-US" sz="2800" dirty="0">
                <a:solidFill>
                  <a:schemeClr val="bg1">
                    <a:lumMod val="95000"/>
                  </a:schemeClr>
                </a:solidFill>
              </a:rPr>
              <a:t> Fish egg is the second most protein rich food</a:t>
            </a:r>
            <a:endParaRPr lang="en-IN" sz="2800" dirty="0">
              <a:solidFill>
                <a:schemeClr val="bg1">
                  <a:lumMod val="95000"/>
                </a:schemeClr>
              </a:solidFill>
            </a:endParaRPr>
          </a:p>
        </p:txBody>
      </p:sp>
      <p:pic>
        <p:nvPicPr>
          <p:cNvPr id="5" name="Picture 4">
            <a:extLst>
              <a:ext uri="{FF2B5EF4-FFF2-40B4-BE49-F238E27FC236}">
                <a16:creationId xmlns:a16="http://schemas.microsoft.com/office/drawing/2014/main" id="{276E987C-AAF2-4B7A-8828-C5920B21C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30" y="238539"/>
            <a:ext cx="2698645" cy="2698645"/>
          </a:xfrm>
          <a:prstGeom prst="rect">
            <a:avLst/>
          </a:prstGeom>
        </p:spPr>
      </p:pic>
      <p:sp>
        <p:nvSpPr>
          <p:cNvPr id="10" name="TextBox 9">
            <a:extLst>
              <a:ext uri="{FF2B5EF4-FFF2-40B4-BE49-F238E27FC236}">
                <a16:creationId xmlns:a16="http://schemas.microsoft.com/office/drawing/2014/main" id="{B5DF0BB3-D297-4EAC-BCD3-76BB90460BC5}"/>
              </a:ext>
            </a:extLst>
          </p:cNvPr>
          <p:cNvSpPr txBox="1"/>
          <p:nvPr/>
        </p:nvSpPr>
        <p:spPr>
          <a:xfrm>
            <a:off x="636104" y="3803374"/>
            <a:ext cx="7036905" cy="954107"/>
          </a:xfrm>
          <a:prstGeom prst="rect">
            <a:avLst/>
          </a:prstGeom>
          <a:solidFill>
            <a:schemeClr val="tx1">
              <a:lumMod val="50000"/>
              <a:lumOff val="50000"/>
            </a:schemeClr>
          </a:solidFill>
        </p:spPr>
        <p:txBody>
          <a:bodyPr wrap="square" rtlCol="0">
            <a:spAutoFit/>
          </a:bodyPr>
          <a:lstStyle/>
          <a:p>
            <a:r>
              <a:rPr lang="en-US" sz="2800" dirty="0">
                <a:solidFill>
                  <a:schemeClr val="bg1">
                    <a:lumMod val="95000"/>
                  </a:schemeClr>
                </a:solidFill>
              </a:rPr>
              <a:t>Almonds is the most protein rich food among all veg Indian food items</a:t>
            </a:r>
            <a:endParaRPr lang="en-IN" sz="2800" dirty="0">
              <a:solidFill>
                <a:schemeClr val="bg1">
                  <a:lumMod val="95000"/>
                </a:schemeClr>
              </a:solidFill>
            </a:endParaRPr>
          </a:p>
        </p:txBody>
      </p:sp>
      <p:pic>
        <p:nvPicPr>
          <p:cNvPr id="12" name="Picture 11">
            <a:extLst>
              <a:ext uri="{FF2B5EF4-FFF2-40B4-BE49-F238E27FC236}">
                <a16:creationId xmlns:a16="http://schemas.microsoft.com/office/drawing/2014/main" id="{0C4737BC-4B83-4A16-9ACB-B781407C2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9917" y="2941791"/>
            <a:ext cx="2965174" cy="2677272"/>
          </a:xfrm>
          <a:prstGeom prst="rect">
            <a:avLst/>
          </a:prstGeom>
        </p:spPr>
      </p:pic>
    </p:spTree>
    <p:extLst>
      <p:ext uri="{BB962C8B-B14F-4D97-AF65-F5344CB8AC3E}">
        <p14:creationId xmlns:p14="http://schemas.microsoft.com/office/powerpoint/2010/main" val="6475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97215A8-0702-4562-9BE9-796398122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31" y="364435"/>
            <a:ext cx="3480021" cy="3064565"/>
          </a:xfrm>
          <a:prstGeom prst="rect">
            <a:avLst/>
          </a:prstGeom>
        </p:spPr>
      </p:pic>
      <p:sp>
        <p:nvSpPr>
          <p:cNvPr id="6" name="TextBox 5">
            <a:extLst>
              <a:ext uri="{FF2B5EF4-FFF2-40B4-BE49-F238E27FC236}">
                <a16:creationId xmlns:a16="http://schemas.microsoft.com/office/drawing/2014/main" id="{358EC1BD-D1C9-4DEC-9E93-2540EBB43343}"/>
              </a:ext>
            </a:extLst>
          </p:cNvPr>
          <p:cNvSpPr txBox="1"/>
          <p:nvPr/>
        </p:nvSpPr>
        <p:spPr>
          <a:xfrm>
            <a:off x="4545496" y="503583"/>
            <a:ext cx="7063408" cy="1815882"/>
          </a:xfrm>
          <a:prstGeom prst="rect">
            <a:avLst/>
          </a:prstGeom>
          <a:solidFill>
            <a:schemeClr val="tx1">
              <a:lumMod val="50000"/>
              <a:lumOff val="50000"/>
            </a:schemeClr>
          </a:solidFill>
        </p:spPr>
        <p:txBody>
          <a:bodyPr wrap="square" rtlCol="0">
            <a:spAutoFit/>
          </a:bodyPr>
          <a:lstStyle/>
          <a:p>
            <a:pPr marL="457200" indent="-457200">
              <a:buFont typeface="Arial" panose="020B0604020202020204" pitchFamily="34" charset="0"/>
              <a:buChar char="•"/>
            </a:pPr>
            <a:r>
              <a:rPr lang="en-US" sz="2800" dirty="0">
                <a:solidFill>
                  <a:schemeClr val="bg1">
                    <a:lumMod val="95000"/>
                  </a:schemeClr>
                </a:solidFill>
              </a:rPr>
              <a:t>Pumpkin Seeds have high amount of protein and the sugar content is 0</a:t>
            </a:r>
          </a:p>
          <a:p>
            <a:pPr marL="457200" indent="-457200">
              <a:buFont typeface="Arial" panose="020B0604020202020204" pitchFamily="34" charset="0"/>
              <a:buChar char="•"/>
            </a:pPr>
            <a:r>
              <a:rPr lang="en-US" sz="2800" dirty="0">
                <a:solidFill>
                  <a:schemeClr val="bg1">
                    <a:lumMod val="95000"/>
                  </a:schemeClr>
                </a:solidFill>
              </a:rPr>
              <a:t>But Almonds have very high protein but also have a certain amount of sugar content.</a:t>
            </a:r>
            <a:endParaRPr lang="en-IN" sz="2800" dirty="0">
              <a:solidFill>
                <a:schemeClr val="bg1">
                  <a:lumMod val="95000"/>
                </a:schemeClr>
              </a:solidFill>
            </a:endParaRPr>
          </a:p>
        </p:txBody>
      </p:sp>
      <p:pic>
        <p:nvPicPr>
          <p:cNvPr id="8" name="Picture 7">
            <a:extLst>
              <a:ext uri="{FF2B5EF4-FFF2-40B4-BE49-F238E27FC236}">
                <a16:creationId xmlns:a16="http://schemas.microsoft.com/office/drawing/2014/main" id="{3913C4BF-BE6A-4080-BBA0-DC81D02B2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158" y="3429000"/>
            <a:ext cx="3454511" cy="3064565"/>
          </a:xfrm>
          <a:prstGeom prst="rect">
            <a:avLst/>
          </a:prstGeom>
        </p:spPr>
      </p:pic>
      <p:sp>
        <p:nvSpPr>
          <p:cNvPr id="9" name="TextBox 8">
            <a:extLst>
              <a:ext uri="{FF2B5EF4-FFF2-40B4-BE49-F238E27FC236}">
                <a16:creationId xmlns:a16="http://schemas.microsoft.com/office/drawing/2014/main" id="{7613A2CE-9979-49AC-B64E-D8A99A11A3C3}"/>
              </a:ext>
            </a:extLst>
          </p:cNvPr>
          <p:cNvSpPr txBox="1"/>
          <p:nvPr/>
        </p:nvSpPr>
        <p:spPr>
          <a:xfrm>
            <a:off x="344557" y="4267200"/>
            <a:ext cx="7434469" cy="1384995"/>
          </a:xfrm>
          <a:prstGeom prst="rect">
            <a:avLst/>
          </a:prstGeom>
          <a:solidFill>
            <a:schemeClr val="tx1">
              <a:lumMod val="50000"/>
              <a:lumOff val="50000"/>
            </a:schemeClr>
          </a:solidFill>
        </p:spPr>
        <p:txBody>
          <a:bodyPr wrap="square" rtlCol="0">
            <a:spAutoFit/>
          </a:bodyPr>
          <a:lstStyle/>
          <a:p>
            <a:pPr marL="457200" indent="-457200">
              <a:buFont typeface="Arial" panose="020B0604020202020204" pitchFamily="34" charset="0"/>
              <a:buChar char="•"/>
            </a:pPr>
            <a:r>
              <a:rPr lang="en-US" sz="2800" dirty="0">
                <a:solidFill>
                  <a:schemeClr val="bg1">
                    <a:lumMod val="95000"/>
                  </a:schemeClr>
                </a:solidFill>
              </a:rPr>
              <a:t>Honey have the highest sugar content</a:t>
            </a:r>
          </a:p>
          <a:p>
            <a:pPr marL="457200" indent="-457200">
              <a:buFont typeface="Arial" panose="020B0604020202020204" pitchFamily="34" charset="0"/>
              <a:buChar char="•"/>
            </a:pPr>
            <a:r>
              <a:rPr lang="en-US" sz="2800" dirty="0">
                <a:solidFill>
                  <a:schemeClr val="bg1">
                    <a:lumMod val="95000"/>
                  </a:schemeClr>
                </a:solidFill>
              </a:rPr>
              <a:t>Banana have a comparatively high sugar content than any other fruits. </a:t>
            </a:r>
          </a:p>
        </p:txBody>
      </p:sp>
    </p:spTree>
    <p:extLst>
      <p:ext uri="{BB962C8B-B14F-4D97-AF65-F5344CB8AC3E}">
        <p14:creationId xmlns:p14="http://schemas.microsoft.com/office/powerpoint/2010/main" val="79725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5E70AEA-43AE-4E01-8D57-33A3D8C23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79" y="332790"/>
            <a:ext cx="3268488" cy="2476672"/>
          </a:xfrm>
          <a:prstGeom prst="rect">
            <a:avLst/>
          </a:prstGeom>
        </p:spPr>
      </p:pic>
      <p:sp>
        <p:nvSpPr>
          <p:cNvPr id="5" name="TextBox 4">
            <a:extLst>
              <a:ext uri="{FF2B5EF4-FFF2-40B4-BE49-F238E27FC236}">
                <a16:creationId xmlns:a16="http://schemas.microsoft.com/office/drawing/2014/main" id="{52FE3E58-DA51-41CF-90E9-A355B4C20DDA}"/>
              </a:ext>
            </a:extLst>
          </p:cNvPr>
          <p:cNvSpPr txBox="1"/>
          <p:nvPr/>
        </p:nvSpPr>
        <p:spPr>
          <a:xfrm>
            <a:off x="4717774" y="530087"/>
            <a:ext cx="6440556" cy="1384995"/>
          </a:xfrm>
          <a:prstGeom prst="rect">
            <a:avLst/>
          </a:prstGeom>
          <a:solidFill>
            <a:schemeClr val="tx1">
              <a:lumMod val="50000"/>
              <a:lumOff val="50000"/>
            </a:schemeClr>
          </a:solidFill>
        </p:spPr>
        <p:txBody>
          <a:bodyPr wrap="square" rtlCol="0">
            <a:spAutoFit/>
          </a:bodyPr>
          <a:lstStyle/>
          <a:p>
            <a:r>
              <a:rPr lang="en-US" sz="2800" dirty="0">
                <a:solidFill>
                  <a:schemeClr val="bg1">
                    <a:lumMod val="95000"/>
                  </a:schemeClr>
                </a:solidFill>
              </a:rPr>
              <a:t>Salmon is very rich in Vitamin-D whereas Egg yolk also have a comparatively good amount of Vitamin-D</a:t>
            </a:r>
          </a:p>
        </p:txBody>
      </p:sp>
      <p:pic>
        <p:nvPicPr>
          <p:cNvPr id="7" name="Picture 6">
            <a:extLst>
              <a:ext uri="{FF2B5EF4-FFF2-40B4-BE49-F238E27FC236}">
                <a16:creationId xmlns:a16="http://schemas.microsoft.com/office/drawing/2014/main" id="{D2CED6E6-54A0-4D63-B388-F984F6254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6434" y="3723862"/>
            <a:ext cx="2989691" cy="2981738"/>
          </a:xfrm>
          <a:prstGeom prst="rect">
            <a:avLst/>
          </a:prstGeom>
        </p:spPr>
      </p:pic>
      <p:sp>
        <p:nvSpPr>
          <p:cNvPr id="8" name="TextBox 7">
            <a:extLst>
              <a:ext uri="{FF2B5EF4-FFF2-40B4-BE49-F238E27FC236}">
                <a16:creationId xmlns:a16="http://schemas.microsoft.com/office/drawing/2014/main" id="{DAEBE84E-7558-405C-AF63-8D9D4447D7D3}"/>
              </a:ext>
            </a:extLst>
          </p:cNvPr>
          <p:cNvSpPr txBox="1"/>
          <p:nvPr/>
        </p:nvSpPr>
        <p:spPr>
          <a:xfrm>
            <a:off x="477079" y="4320209"/>
            <a:ext cx="7845286" cy="954107"/>
          </a:xfrm>
          <a:prstGeom prst="rect">
            <a:avLst/>
          </a:prstGeom>
          <a:solidFill>
            <a:schemeClr val="tx1">
              <a:lumMod val="50000"/>
              <a:lumOff val="50000"/>
            </a:schemeClr>
          </a:solidFill>
        </p:spPr>
        <p:txBody>
          <a:bodyPr wrap="square" rtlCol="0">
            <a:spAutoFit/>
          </a:bodyPr>
          <a:lstStyle/>
          <a:p>
            <a:r>
              <a:rPr lang="en-US" sz="2800" dirty="0">
                <a:solidFill>
                  <a:schemeClr val="bg1">
                    <a:lumMod val="95000"/>
                  </a:schemeClr>
                </a:solidFill>
              </a:rPr>
              <a:t>Pumpkin seeds have the highest amount of fiber content in it.</a:t>
            </a:r>
            <a:endParaRPr lang="en-IN" sz="2800" dirty="0">
              <a:solidFill>
                <a:schemeClr val="bg1">
                  <a:lumMod val="95000"/>
                </a:schemeClr>
              </a:solidFill>
            </a:endParaRPr>
          </a:p>
        </p:txBody>
      </p:sp>
    </p:spTree>
    <p:extLst>
      <p:ext uri="{BB962C8B-B14F-4D97-AF65-F5344CB8AC3E}">
        <p14:creationId xmlns:p14="http://schemas.microsoft.com/office/powerpoint/2010/main" val="214637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5CC74FB-CF82-4D80-BC89-AB615E1A5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53" y="119269"/>
            <a:ext cx="5228707" cy="3366053"/>
          </a:xfrm>
          <a:prstGeom prst="rect">
            <a:avLst/>
          </a:prstGeom>
        </p:spPr>
      </p:pic>
      <p:sp>
        <p:nvSpPr>
          <p:cNvPr id="5" name="TextBox 4">
            <a:extLst>
              <a:ext uri="{FF2B5EF4-FFF2-40B4-BE49-F238E27FC236}">
                <a16:creationId xmlns:a16="http://schemas.microsoft.com/office/drawing/2014/main" id="{D27D7A19-009C-40C2-8C52-A61B89D7BB42}"/>
              </a:ext>
            </a:extLst>
          </p:cNvPr>
          <p:cNvSpPr txBox="1"/>
          <p:nvPr/>
        </p:nvSpPr>
        <p:spPr>
          <a:xfrm>
            <a:off x="6321287" y="3864571"/>
            <a:ext cx="5102087" cy="2554545"/>
          </a:xfrm>
          <a:prstGeom prst="rect">
            <a:avLst/>
          </a:prstGeom>
          <a:solidFill>
            <a:schemeClr val="tx1">
              <a:lumMod val="50000"/>
              <a:lumOff val="50000"/>
            </a:schemeClr>
          </a:solidFill>
        </p:spPr>
        <p:txBody>
          <a:bodyPr wrap="square" rtlCol="0">
            <a:spAutoFit/>
          </a:bodyPr>
          <a:lstStyle/>
          <a:p>
            <a:r>
              <a:rPr lang="en-US" sz="3200" dirty="0">
                <a:solidFill>
                  <a:schemeClr val="bg1">
                    <a:lumMod val="95000"/>
                  </a:schemeClr>
                </a:solidFill>
              </a:rPr>
              <a:t>Idle and </a:t>
            </a:r>
            <a:r>
              <a:rPr lang="en-US" sz="3200" dirty="0" err="1">
                <a:solidFill>
                  <a:schemeClr val="bg1">
                    <a:lumMod val="95000"/>
                  </a:schemeClr>
                </a:solidFill>
              </a:rPr>
              <a:t>Dosa</a:t>
            </a:r>
            <a:r>
              <a:rPr lang="en-US" sz="3200" dirty="0">
                <a:solidFill>
                  <a:schemeClr val="bg1">
                    <a:lumMod val="95000"/>
                  </a:schemeClr>
                </a:solidFill>
              </a:rPr>
              <a:t> are food items that have balanced amount of essentials nutrients </a:t>
            </a:r>
            <a:r>
              <a:rPr lang="en-US" sz="3200" dirty="0" err="1">
                <a:solidFill>
                  <a:schemeClr val="bg1">
                    <a:lumMod val="95000"/>
                  </a:schemeClr>
                </a:solidFill>
              </a:rPr>
              <a:t>i.e</a:t>
            </a:r>
            <a:r>
              <a:rPr lang="en-US" sz="3200" dirty="0">
                <a:solidFill>
                  <a:schemeClr val="bg1">
                    <a:lumMod val="95000"/>
                  </a:schemeClr>
                </a:solidFill>
              </a:rPr>
              <a:t> </a:t>
            </a:r>
            <a:r>
              <a:rPr lang="en-US" sz="3200" dirty="0" err="1">
                <a:solidFill>
                  <a:schemeClr val="bg1">
                    <a:lumMod val="95000"/>
                  </a:schemeClr>
                </a:solidFill>
              </a:rPr>
              <a:t>Carbohydrate,fat</a:t>
            </a:r>
            <a:r>
              <a:rPr lang="en-US" sz="3200" dirty="0">
                <a:solidFill>
                  <a:schemeClr val="bg1">
                    <a:lumMod val="95000"/>
                  </a:schemeClr>
                </a:solidFill>
              </a:rPr>
              <a:t> and protein content in it </a:t>
            </a:r>
            <a:endParaRPr lang="en-IN" sz="3200" dirty="0">
              <a:solidFill>
                <a:schemeClr val="bg1">
                  <a:lumMod val="95000"/>
                </a:schemeClr>
              </a:solidFill>
            </a:endParaRPr>
          </a:p>
        </p:txBody>
      </p:sp>
      <p:pic>
        <p:nvPicPr>
          <p:cNvPr id="7" name="Picture 6">
            <a:extLst>
              <a:ext uri="{FF2B5EF4-FFF2-40B4-BE49-F238E27FC236}">
                <a16:creationId xmlns:a16="http://schemas.microsoft.com/office/drawing/2014/main" id="{5B04BF63-B301-4DB7-9757-F8BC323932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54" y="3624470"/>
            <a:ext cx="5228707" cy="3034748"/>
          </a:xfrm>
          <a:prstGeom prst="rect">
            <a:avLst/>
          </a:prstGeom>
        </p:spPr>
      </p:pic>
      <p:sp>
        <p:nvSpPr>
          <p:cNvPr id="8" name="TextBox 7">
            <a:extLst>
              <a:ext uri="{FF2B5EF4-FFF2-40B4-BE49-F238E27FC236}">
                <a16:creationId xmlns:a16="http://schemas.microsoft.com/office/drawing/2014/main" id="{7BB1DC82-CBE1-4927-B1A0-85D7F2B87273}"/>
              </a:ext>
            </a:extLst>
          </p:cNvPr>
          <p:cNvSpPr txBox="1"/>
          <p:nvPr/>
        </p:nvSpPr>
        <p:spPr>
          <a:xfrm>
            <a:off x="6453809" y="901148"/>
            <a:ext cx="4346713" cy="2062103"/>
          </a:xfrm>
          <a:prstGeom prst="rect">
            <a:avLst/>
          </a:prstGeom>
          <a:solidFill>
            <a:schemeClr val="tx1">
              <a:lumMod val="50000"/>
              <a:lumOff val="50000"/>
            </a:schemeClr>
          </a:solidFill>
        </p:spPr>
        <p:txBody>
          <a:bodyPr wrap="square" rtlCol="0">
            <a:spAutoFit/>
          </a:bodyPr>
          <a:lstStyle/>
          <a:p>
            <a:r>
              <a:rPr lang="en-US" sz="3200" dirty="0">
                <a:solidFill>
                  <a:schemeClr val="bg1">
                    <a:lumMod val="95000"/>
                  </a:schemeClr>
                </a:solidFill>
              </a:rPr>
              <a:t>Among fruits Kiwi has the most balanced amount of </a:t>
            </a:r>
            <a:r>
              <a:rPr lang="en-US" sz="3200" dirty="0" err="1">
                <a:solidFill>
                  <a:schemeClr val="bg1">
                    <a:lumMod val="95000"/>
                  </a:schemeClr>
                </a:solidFill>
              </a:rPr>
              <a:t>Carbs,fat</a:t>
            </a:r>
            <a:r>
              <a:rPr lang="en-US" sz="3200" dirty="0">
                <a:solidFill>
                  <a:schemeClr val="bg1">
                    <a:lumMod val="95000"/>
                  </a:schemeClr>
                </a:solidFill>
              </a:rPr>
              <a:t> and protein in it.</a:t>
            </a:r>
            <a:endParaRPr lang="en-IN" sz="3200" dirty="0">
              <a:solidFill>
                <a:schemeClr val="bg1">
                  <a:lumMod val="95000"/>
                </a:schemeClr>
              </a:solidFill>
            </a:endParaRPr>
          </a:p>
        </p:txBody>
      </p:sp>
    </p:spTree>
    <p:extLst>
      <p:ext uri="{BB962C8B-B14F-4D97-AF65-F5344CB8AC3E}">
        <p14:creationId xmlns:p14="http://schemas.microsoft.com/office/powerpoint/2010/main" val="475742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6B22E68-4AEB-4A68-8A07-727E5C4AD23E}"/>
              </a:ext>
            </a:extLst>
          </p:cNvPr>
          <p:cNvSpPr txBox="1"/>
          <p:nvPr/>
        </p:nvSpPr>
        <p:spPr>
          <a:xfrm>
            <a:off x="1272209" y="2345635"/>
            <a:ext cx="8560904" cy="1569660"/>
          </a:xfrm>
          <a:prstGeom prst="rect">
            <a:avLst/>
          </a:prstGeom>
          <a:noFill/>
        </p:spPr>
        <p:txBody>
          <a:bodyPr wrap="square" rtlCol="0">
            <a:spAutoFit/>
          </a:bodyPr>
          <a:lstStyle/>
          <a:p>
            <a:pPr algn="ctr"/>
            <a:r>
              <a:rPr lang="en-US" sz="9600" dirty="0">
                <a:latin typeface="Brush Script MT" panose="03060802040406070304" pitchFamily="66" charset="0"/>
              </a:rPr>
              <a:t>Thank You</a:t>
            </a:r>
            <a:endParaRPr lang="en-IN" sz="9600" dirty="0">
              <a:latin typeface="Brush Script MT" panose="03060802040406070304" pitchFamily="66" charset="0"/>
            </a:endParaRPr>
          </a:p>
        </p:txBody>
      </p:sp>
    </p:spTree>
    <p:extLst>
      <p:ext uri="{BB962C8B-B14F-4D97-AF65-F5344CB8AC3E}">
        <p14:creationId xmlns:p14="http://schemas.microsoft.com/office/powerpoint/2010/main" val="402427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BF4937-B886-4B97-8DD2-4DE53C1EC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B50D51B-28F1-43E3-AD7E-C2A47EDE3881}"/>
              </a:ext>
            </a:extLst>
          </p:cNvPr>
          <p:cNvSpPr txBox="1"/>
          <p:nvPr/>
        </p:nvSpPr>
        <p:spPr>
          <a:xfrm>
            <a:off x="1577009" y="1364974"/>
            <a:ext cx="9037982" cy="3831818"/>
          </a:xfrm>
          <a:prstGeom prst="rect">
            <a:avLst/>
          </a:prstGeom>
          <a:noFill/>
        </p:spPr>
        <p:txBody>
          <a:bodyPr wrap="square" rtlCol="0">
            <a:spAutoFit/>
          </a:bodyPr>
          <a:lstStyle/>
          <a:p>
            <a:pPr algn="ctr"/>
            <a:r>
              <a:rPr lang="en-US" sz="4000" u="sng" dirty="0">
                <a:solidFill>
                  <a:schemeClr val="bg1"/>
                </a:solidFill>
                <a:latin typeface="Cooper Black" panose="0208090404030B020404" pitchFamily="18" charset="0"/>
              </a:rPr>
              <a:t>CONTENT-</a:t>
            </a:r>
          </a:p>
          <a:p>
            <a:pPr algn="ctr"/>
            <a:endParaRPr lang="en-US" sz="1100" u="sng" dirty="0">
              <a:solidFill>
                <a:schemeClr val="bg1"/>
              </a:solidFill>
              <a:latin typeface="Cooper Black" panose="0208090404030B020404" pitchFamily="18" charset="0"/>
            </a:endParaRPr>
          </a:p>
          <a:p>
            <a:pPr marL="457200" indent="-457200" algn="ctr">
              <a:buFont typeface="Arial" panose="020B0604020202020204" pitchFamily="34" charset="0"/>
              <a:buChar char="•"/>
            </a:pPr>
            <a:r>
              <a:rPr lang="en-US" sz="3200" dirty="0">
                <a:solidFill>
                  <a:schemeClr val="bg1"/>
                </a:solidFill>
                <a:latin typeface="Cooper Black" panose="0208090404030B020404" pitchFamily="18" charset="0"/>
              </a:rPr>
              <a:t>Introduction – Food and Indian cuisine</a:t>
            </a:r>
          </a:p>
          <a:p>
            <a:pPr marL="457200" indent="-457200" algn="ctr">
              <a:buFont typeface="Arial" panose="020B0604020202020204" pitchFamily="34" charset="0"/>
              <a:buChar char="•"/>
            </a:pPr>
            <a:r>
              <a:rPr lang="en-US" sz="3200" dirty="0">
                <a:solidFill>
                  <a:schemeClr val="bg1"/>
                </a:solidFill>
                <a:latin typeface="Cooper Black" panose="0208090404030B020404" pitchFamily="18" charset="0"/>
              </a:rPr>
              <a:t>Insight to the dataset</a:t>
            </a:r>
          </a:p>
          <a:p>
            <a:pPr marL="457200" indent="-457200" algn="ctr">
              <a:buFont typeface="Arial" panose="020B0604020202020204" pitchFamily="34" charset="0"/>
              <a:buChar char="•"/>
            </a:pPr>
            <a:r>
              <a:rPr lang="en-IN" sz="3200" dirty="0">
                <a:solidFill>
                  <a:schemeClr val="bg1"/>
                </a:solidFill>
                <a:latin typeface="Cooper Black" panose="0208090404030B020404" pitchFamily="18" charset="0"/>
              </a:rPr>
              <a:t>List of Indian cuisine – different course</a:t>
            </a:r>
          </a:p>
          <a:p>
            <a:pPr marL="457200" indent="-457200" algn="ctr">
              <a:buFont typeface="Arial" panose="020B0604020202020204" pitchFamily="34" charset="0"/>
              <a:buChar char="•"/>
            </a:pPr>
            <a:r>
              <a:rPr lang="en-IN" sz="3200" dirty="0">
                <a:solidFill>
                  <a:schemeClr val="bg1"/>
                </a:solidFill>
                <a:latin typeface="Cooper Black" panose="0208090404030B020404" pitchFamily="18" charset="0"/>
              </a:rPr>
              <a:t>Analysis of nutrition</a:t>
            </a:r>
          </a:p>
          <a:p>
            <a:pPr marL="457200" indent="-457200" algn="ctr">
              <a:buFont typeface="Arial" panose="020B0604020202020204" pitchFamily="34" charset="0"/>
              <a:buChar char="•"/>
            </a:pPr>
            <a:r>
              <a:rPr lang="en-IN" sz="3200" dirty="0">
                <a:solidFill>
                  <a:schemeClr val="bg1"/>
                </a:solidFill>
                <a:latin typeface="Cooper Black" panose="0208090404030B020404" pitchFamily="18" charset="0"/>
              </a:rPr>
              <a:t>Final conclusion</a:t>
            </a:r>
          </a:p>
          <a:p>
            <a:pPr marL="457200" indent="-457200" algn="ctr">
              <a:buFont typeface="Arial" panose="020B0604020202020204" pitchFamily="34" charset="0"/>
              <a:buChar char="•"/>
            </a:pPr>
            <a:endParaRPr lang="en-IN" sz="320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1742116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TextBox 25">
            <a:extLst>
              <a:ext uri="{FF2B5EF4-FFF2-40B4-BE49-F238E27FC236}">
                <a16:creationId xmlns:a16="http://schemas.microsoft.com/office/drawing/2014/main" id="{B0EDCB2B-96C4-4C47-9546-005C2F3D8345}"/>
              </a:ext>
            </a:extLst>
          </p:cNvPr>
          <p:cNvSpPr txBox="1"/>
          <p:nvPr/>
        </p:nvSpPr>
        <p:spPr>
          <a:xfrm>
            <a:off x="795130" y="384313"/>
            <a:ext cx="10402957" cy="707886"/>
          </a:xfrm>
          <a:prstGeom prst="rect">
            <a:avLst/>
          </a:prstGeom>
          <a:solidFill>
            <a:schemeClr val="bg2">
              <a:lumMod val="50000"/>
            </a:schemeClr>
          </a:solidFill>
        </p:spPr>
        <p:txBody>
          <a:bodyPr wrap="square" rtlCol="0">
            <a:spAutoFit/>
          </a:bodyPr>
          <a:lstStyle/>
          <a:p>
            <a:r>
              <a:rPr lang="en-US" sz="4000" u="sng" dirty="0">
                <a:solidFill>
                  <a:schemeClr val="bg1"/>
                </a:solidFill>
                <a:latin typeface="Cooper Black" panose="0208090404030B020404" pitchFamily="18" charset="0"/>
              </a:rPr>
              <a:t>Introduction- Food and Indian cuisine</a:t>
            </a:r>
            <a:endParaRPr lang="en-IN" sz="4000" u="sng" dirty="0">
              <a:solidFill>
                <a:schemeClr val="bg1"/>
              </a:solidFill>
              <a:latin typeface="Cooper Black" panose="0208090404030B020404" pitchFamily="18" charset="0"/>
            </a:endParaRPr>
          </a:p>
        </p:txBody>
      </p:sp>
      <p:sp>
        <p:nvSpPr>
          <p:cNvPr id="27" name="TextBox 26">
            <a:extLst>
              <a:ext uri="{FF2B5EF4-FFF2-40B4-BE49-F238E27FC236}">
                <a16:creationId xmlns:a16="http://schemas.microsoft.com/office/drawing/2014/main" id="{68474584-61CC-4416-AF6F-B171FD56F190}"/>
              </a:ext>
            </a:extLst>
          </p:cNvPr>
          <p:cNvSpPr txBox="1"/>
          <p:nvPr/>
        </p:nvSpPr>
        <p:spPr>
          <a:xfrm>
            <a:off x="304800" y="1414957"/>
            <a:ext cx="11516139" cy="5293757"/>
          </a:xfrm>
          <a:prstGeom prst="rect">
            <a:avLst/>
          </a:prstGeom>
          <a:noFill/>
        </p:spPr>
        <p:txBody>
          <a:bodyPr wrap="square" rtlCol="0">
            <a:spAutoFit/>
          </a:bodyPr>
          <a:lstStyle/>
          <a:p>
            <a:r>
              <a:rPr lang="en-US" sz="3200" b="1" i="0" dirty="0">
                <a:effectLst/>
                <a:latin typeface="Bodoni MT" panose="02070603080606020203" pitchFamily="18" charset="0"/>
              </a:rPr>
              <a:t>Food is not just a source of sustenance; it is an integral part of culture, identity, and tradition. Across the globe, diverse cuisines reflect the unique flavors, cooking techniques, and ingredients prevalent in different regions. One such rich and diverse culinary tradition is Indian cuisine</a:t>
            </a:r>
            <a:r>
              <a:rPr lang="en-US" sz="3200" b="0" i="0" dirty="0">
                <a:solidFill>
                  <a:srgbClr val="0D0D0D"/>
                </a:solidFill>
                <a:effectLst/>
                <a:latin typeface="Söhne"/>
              </a:rPr>
              <a:t>.</a:t>
            </a:r>
          </a:p>
          <a:p>
            <a:pPr algn="ctr"/>
            <a:r>
              <a:rPr lang="en-US" sz="3200" b="1" i="0" dirty="0">
                <a:solidFill>
                  <a:srgbClr val="0D0D0D"/>
                </a:solidFill>
                <a:effectLst/>
                <a:latin typeface="Bodoni MT" panose="02070603080606020203" pitchFamily="18" charset="0"/>
              </a:rPr>
              <a:t>Indian cuisine is not only a celebration of flavors and aromas but also a treasure trove of nutritional goodness. By incorporating a variety of spices, ingredients, and cooking techniques, Indian dishes offer a holistic approach to nourishment, promoting both physical health and culinary delight.</a:t>
            </a:r>
          </a:p>
          <a:p>
            <a:endParaRPr lang="en-IN" dirty="0"/>
          </a:p>
        </p:txBody>
      </p:sp>
    </p:spTree>
    <p:extLst>
      <p:ext uri="{BB962C8B-B14F-4D97-AF65-F5344CB8AC3E}">
        <p14:creationId xmlns:p14="http://schemas.microsoft.com/office/powerpoint/2010/main" val="133263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7260260-9542-49AB-8717-D18E3D747A2E}"/>
              </a:ext>
            </a:extLst>
          </p:cNvPr>
          <p:cNvSpPr txBox="1"/>
          <p:nvPr/>
        </p:nvSpPr>
        <p:spPr>
          <a:xfrm>
            <a:off x="3737113" y="1457739"/>
            <a:ext cx="184731" cy="369332"/>
          </a:xfrm>
          <a:prstGeom prst="rect">
            <a:avLst/>
          </a:prstGeom>
          <a:noFill/>
        </p:spPr>
        <p:txBody>
          <a:bodyPr wrap="none" rtlCol="0">
            <a:spAutoFit/>
          </a:bodyPr>
          <a:lstStyle/>
          <a:p>
            <a:endParaRPr lang="en-IN" dirty="0"/>
          </a:p>
        </p:txBody>
      </p:sp>
      <p:sp>
        <p:nvSpPr>
          <p:cNvPr id="5" name="TextBox 4">
            <a:extLst>
              <a:ext uri="{FF2B5EF4-FFF2-40B4-BE49-F238E27FC236}">
                <a16:creationId xmlns:a16="http://schemas.microsoft.com/office/drawing/2014/main" id="{A9B31AE5-79B5-4DC3-A818-C710EB09E8DC}"/>
              </a:ext>
            </a:extLst>
          </p:cNvPr>
          <p:cNvSpPr txBox="1"/>
          <p:nvPr/>
        </p:nvSpPr>
        <p:spPr>
          <a:xfrm>
            <a:off x="291548" y="357809"/>
            <a:ext cx="11701669" cy="1046440"/>
          </a:xfrm>
          <a:prstGeom prst="rect">
            <a:avLst/>
          </a:prstGeom>
          <a:noFill/>
        </p:spPr>
        <p:txBody>
          <a:bodyPr wrap="square" rtlCol="0">
            <a:spAutoFit/>
          </a:bodyPr>
          <a:lstStyle/>
          <a:p>
            <a:pPr algn="ctr"/>
            <a:r>
              <a:rPr lang="en-US" sz="4400" u="sng" dirty="0">
                <a:latin typeface="Cooper Black" panose="0208090404030B020404" pitchFamily="18" charset="0"/>
              </a:rPr>
              <a:t>Insight to the dataset</a:t>
            </a:r>
          </a:p>
          <a:p>
            <a:endParaRPr lang="en-IN" dirty="0"/>
          </a:p>
        </p:txBody>
      </p:sp>
      <p:sp>
        <p:nvSpPr>
          <p:cNvPr id="6" name="TextBox 5">
            <a:extLst>
              <a:ext uri="{FF2B5EF4-FFF2-40B4-BE49-F238E27FC236}">
                <a16:creationId xmlns:a16="http://schemas.microsoft.com/office/drawing/2014/main" id="{F1DC5466-D133-4504-B86B-CCE6A619A3AD}"/>
              </a:ext>
            </a:extLst>
          </p:cNvPr>
          <p:cNvSpPr txBox="1"/>
          <p:nvPr/>
        </p:nvSpPr>
        <p:spPr>
          <a:xfrm>
            <a:off x="291548" y="1563757"/>
            <a:ext cx="6188765" cy="584775"/>
          </a:xfrm>
          <a:prstGeom prst="rect">
            <a:avLst/>
          </a:prstGeom>
          <a:noFill/>
        </p:spPr>
        <p:txBody>
          <a:bodyPr wrap="square" rtlCol="0">
            <a:spAutoFit/>
          </a:bodyPr>
          <a:lstStyle/>
          <a:p>
            <a:r>
              <a:rPr lang="en-US" sz="3200" b="1" u="sng" dirty="0">
                <a:latin typeface="Bodoni MT" panose="02070603080606020203" pitchFamily="18" charset="0"/>
              </a:rPr>
              <a:t>Dataset Credit- Kaggle.com</a:t>
            </a:r>
            <a:endParaRPr lang="en-IN" sz="3200" b="1" u="sng" dirty="0">
              <a:latin typeface="Bodoni MT" panose="02070603080606020203" pitchFamily="18" charset="0"/>
            </a:endParaRPr>
          </a:p>
        </p:txBody>
      </p:sp>
      <p:sp>
        <p:nvSpPr>
          <p:cNvPr id="7" name="TextBox 6">
            <a:extLst>
              <a:ext uri="{FF2B5EF4-FFF2-40B4-BE49-F238E27FC236}">
                <a16:creationId xmlns:a16="http://schemas.microsoft.com/office/drawing/2014/main" id="{D16AAF94-CF56-4F13-BF6B-B513D675790E}"/>
              </a:ext>
            </a:extLst>
          </p:cNvPr>
          <p:cNvSpPr txBox="1"/>
          <p:nvPr/>
        </p:nvSpPr>
        <p:spPr>
          <a:xfrm>
            <a:off x="291548" y="2186609"/>
            <a:ext cx="184731" cy="369332"/>
          </a:xfrm>
          <a:prstGeom prst="rect">
            <a:avLst/>
          </a:prstGeom>
          <a:noFill/>
        </p:spPr>
        <p:txBody>
          <a:bodyPr wrap="none" rtlCol="0">
            <a:spAutoFit/>
          </a:bodyPr>
          <a:lstStyle/>
          <a:p>
            <a:endParaRPr lang="en-IN" dirty="0"/>
          </a:p>
        </p:txBody>
      </p:sp>
      <p:sp>
        <p:nvSpPr>
          <p:cNvPr id="8" name="TextBox 7">
            <a:extLst>
              <a:ext uri="{FF2B5EF4-FFF2-40B4-BE49-F238E27FC236}">
                <a16:creationId xmlns:a16="http://schemas.microsoft.com/office/drawing/2014/main" id="{459F8003-0640-4748-AE96-60E33836985A}"/>
              </a:ext>
            </a:extLst>
          </p:cNvPr>
          <p:cNvSpPr txBox="1"/>
          <p:nvPr/>
        </p:nvSpPr>
        <p:spPr>
          <a:xfrm>
            <a:off x="198783" y="2186609"/>
            <a:ext cx="7063408"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Bodoni MT" panose="02070603080606020203" pitchFamily="18" charset="0"/>
              </a:rPr>
              <a:t>This Dataset comprises of only one table- The cuisine table</a:t>
            </a:r>
          </a:p>
          <a:p>
            <a:pPr marL="285750" indent="-285750">
              <a:buFont typeface="Arial" panose="020B0604020202020204" pitchFamily="34" charset="0"/>
              <a:buChar char="•"/>
            </a:pPr>
            <a:r>
              <a:rPr lang="en-US" sz="3200" dirty="0">
                <a:latin typeface="Bodoni MT" panose="02070603080606020203" pitchFamily="18" charset="0"/>
              </a:rPr>
              <a:t>Here is the list of all the columns present and their respective data type</a:t>
            </a:r>
            <a:endParaRPr lang="en-IN" sz="3200" dirty="0">
              <a:latin typeface="Bodoni MT" panose="02070603080606020203" pitchFamily="18" charset="0"/>
            </a:endParaRPr>
          </a:p>
        </p:txBody>
      </p:sp>
      <p:graphicFrame>
        <p:nvGraphicFramePr>
          <p:cNvPr id="9" name="Table 8">
            <a:extLst>
              <a:ext uri="{FF2B5EF4-FFF2-40B4-BE49-F238E27FC236}">
                <a16:creationId xmlns:a16="http://schemas.microsoft.com/office/drawing/2014/main" id="{CD76BF14-917D-4BEC-97E1-88AF018831D9}"/>
              </a:ext>
            </a:extLst>
          </p:cNvPr>
          <p:cNvGraphicFramePr>
            <a:graphicFrameLocks noGrp="1"/>
          </p:cNvGraphicFramePr>
          <p:nvPr>
            <p:extLst>
              <p:ext uri="{D42A27DB-BD31-4B8C-83A1-F6EECF244321}">
                <p14:modId xmlns:p14="http://schemas.microsoft.com/office/powerpoint/2010/main" val="3826540260"/>
              </p:ext>
            </p:extLst>
          </p:nvPr>
        </p:nvGraphicFramePr>
        <p:xfrm>
          <a:off x="7262191" y="1404249"/>
          <a:ext cx="4121426" cy="5107735"/>
        </p:xfrm>
        <a:graphic>
          <a:graphicData uri="http://schemas.openxmlformats.org/drawingml/2006/table">
            <a:tbl>
              <a:tblPr/>
              <a:tblGrid>
                <a:gridCol w="2315088">
                  <a:extLst>
                    <a:ext uri="{9D8B030D-6E8A-4147-A177-3AD203B41FA5}">
                      <a16:colId xmlns:a16="http://schemas.microsoft.com/office/drawing/2014/main" val="786763064"/>
                    </a:ext>
                  </a:extLst>
                </a:gridCol>
                <a:gridCol w="1806338">
                  <a:extLst>
                    <a:ext uri="{9D8B030D-6E8A-4147-A177-3AD203B41FA5}">
                      <a16:colId xmlns:a16="http://schemas.microsoft.com/office/drawing/2014/main" val="3573871228"/>
                    </a:ext>
                  </a:extLst>
                </a:gridCol>
              </a:tblGrid>
              <a:tr h="283108">
                <a:tc>
                  <a:txBody>
                    <a:bodyPr/>
                    <a:lstStyle/>
                    <a:p>
                      <a:pPr algn="l" fontAlgn="ctr"/>
                      <a:r>
                        <a:rPr lang="en-IN" sz="1800" b="1" i="0" u="none" strike="noStrike" dirty="0">
                          <a:solidFill>
                            <a:srgbClr val="000000"/>
                          </a:solidFill>
                          <a:effectLst/>
                          <a:latin typeface="Calibri" panose="020F0502020204030204" pitchFamily="34" charset="0"/>
                        </a:rPr>
                        <a:t>COLUMN NAME</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1" i="0" u="none" strike="noStrike">
                          <a:solidFill>
                            <a:srgbClr val="FFFFFF"/>
                          </a:solidFill>
                          <a:effectLst/>
                          <a:latin typeface="Calibri" panose="020F0502020204030204" pitchFamily="34" charset="0"/>
                        </a:rPr>
                        <a:t>DATATYPE</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186770073"/>
                  </a:ext>
                </a:extLst>
              </a:tr>
              <a:tr h="283108">
                <a:tc>
                  <a:txBody>
                    <a:bodyPr/>
                    <a:lstStyle/>
                    <a:p>
                      <a:pPr algn="l" fontAlgn="ctr"/>
                      <a:r>
                        <a:rPr lang="en-IN" sz="1800" b="0" i="0" u="none" strike="noStrike" dirty="0" err="1">
                          <a:solidFill>
                            <a:srgbClr val="000000"/>
                          </a:solidFill>
                          <a:effectLst/>
                          <a:latin typeface="Calibri" panose="020F0502020204030204" pitchFamily="34" charset="0"/>
                        </a:rPr>
                        <a:t>Food_items</a:t>
                      </a:r>
                      <a:endParaRPr lang="en-IN" sz="1800" b="0" i="0" u="none" strike="noStrike" dirty="0">
                        <a:solidFill>
                          <a:srgbClr val="000000"/>
                        </a:solidFill>
                        <a:effectLst/>
                        <a:latin typeface="Calibri" panose="020F0502020204030204" pitchFamily="34" charset="0"/>
                      </a:endParaRP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text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371037046"/>
                  </a:ext>
                </a:extLst>
              </a:tr>
              <a:tr h="283108">
                <a:tc>
                  <a:txBody>
                    <a:bodyPr/>
                    <a:lstStyle/>
                    <a:p>
                      <a:pPr algn="l" fontAlgn="ctr"/>
                      <a:r>
                        <a:rPr lang="en-IN" sz="1800" b="0" i="0" u="none" strike="noStrike" dirty="0">
                          <a:solidFill>
                            <a:srgbClr val="000000"/>
                          </a:solidFill>
                          <a:effectLst/>
                          <a:latin typeface="Calibri" panose="020F0502020204030204" pitchFamily="34" charset="0"/>
                        </a:rPr>
                        <a:t>Breakfast</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int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520131292"/>
                  </a:ext>
                </a:extLst>
              </a:tr>
              <a:tr h="283108">
                <a:tc>
                  <a:txBody>
                    <a:bodyPr/>
                    <a:lstStyle/>
                    <a:p>
                      <a:pPr algn="l" fontAlgn="ctr"/>
                      <a:r>
                        <a:rPr lang="en-IN" sz="1800" b="0" i="0" u="none" strike="noStrike">
                          <a:solidFill>
                            <a:srgbClr val="000000"/>
                          </a:solidFill>
                          <a:effectLst/>
                          <a:latin typeface="Calibri" panose="020F0502020204030204" pitchFamily="34" charset="0"/>
                        </a:rPr>
                        <a:t>Lunch</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int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114269201"/>
                  </a:ext>
                </a:extLst>
              </a:tr>
              <a:tr h="283108">
                <a:tc>
                  <a:txBody>
                    <a:bodyPr/>
                    <a:lstStyle/>
                    <a:p>
                      <a:pPr algn="l" fontAlgn="ctr"/>
                      <a:r>
                        <a:rPr lang="en-IN" sz="1800" b="0" i="0" u="none" strike="noStrike">
                          <a:solidFill>
                            <a:srgbClr val="000000"/>
                          </a:solidFill>
                          <a:effectLst/>
                          <a:latin typeface="Calibri" panose="020F0502020204030204" pitchFamily="34" charset="0"/>
                        </a:rPr>
                        <a:t>Dinner</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int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999770298"/>
                  </a:ext>
                </a:extLst>
              </a:tr>
              <a:tr h="283108">
                <a:tc>
                  <a:txBody>
                    <a:bodyPr/>
                    <a:lstStyle/>
                    <a:p>
                      <a:pPr algn="l" fontAlgn="ctr"/>
                      <a:r>
                        <a:rPr lang="en-IN" sz="1800" b="0" i="0" u="none" strike="noStrike">
                          <a:solidFill>
                            <a:srgbClr val="000000"/>
                          </a:solidFill>
                          <a:effectLst/>
                          <a:latin typeface="Calibri" panose="020F0502020204030204" pitchFamily="34" charset="0"/>
                        </a:rPr>
                        <a:t>VegNovVeg</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int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72711373"/>
                  </a:ext>
                </a:extLst>
              </a:tr>
              <a:tr h="283108">
                <a:tc>
                  <a:txBody>
                    <a:bodyPr/>
                    <a:lstStyle/>
                    <a:p>
                      <a:pPr algn="l" fontAlgn="ctr"/>
                      <a:r>
                        <a:rPr lang="en-IN" sz="1800" b="0" i="0" u="none" strike="noStrike" dirty="0">
                          <a:solidFill>
                            <a:srgbClr val="000000"/>
                          </a:solidFill>
                          <a:effectLst/>
                          <a:latin typeface="Calibri" panose="020F0502020204030204" pitchFamily="34" charset="0"/>
                        </a:rPr>
                        <a:t>Calories</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int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257768035"/>
                  </a:ext>
                </a:extLst>
              </a:tr>
              <a:tr h="283108">
                <a:tc>
                  <a:txBody>
                    <a:bodyPr/>
                    <a:lstStyle/>
                    <a:p>
                      <a:pPr algn="l" fontAlgn="ctr"/>
                      <a:r>
                        <a:rPr lang="en-IN" sz="1800" b="0" i="0" u="none" strike="noStrike">
                          <a:solidFill>
                            <a:srgbClr val="000000"/>
                          </a:solidFill>
                          <a:effectLst/>
                          <a:latin typeface="Calibri" panose="020F0502020204030204" pitchFamily="34" charset="0"/>
                        </a:rPr>
                        <a:t>Fats</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double</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418643092"/>
                  </a:ext>
                </a:extLst>
              </a:tr>
              <a:tr h="283108">
                <a:tc>
                  <a:txBody>
                    <a:bodyPr/>
                    <a:lstStyle/>
                    <a:p>
                      <a:pPr algn="l" fontAlgn="ctr"/>
                      <a:r>
                        <a:rPr lang="en-IN" sz="1800" b="0" i="0" u="none" strike="noStrike">
                          <a:solidFill>
                            <a:srgbClr val="000000"/>
                          </a:solidFill>
                          <a:effectLst/>
                          <a:latin typeface="Calibri" panose="020F0502020204030204" pitchFamily="34" charset="0"/>
                        </a:rPr>
                        <a:t>Proteins</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double</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64877413"/>
                  </a:ext>
                </a:extLst>
              </a:tr>
              <a:tr h="283108">
                <a:tc>
                  <a:txBody>
                    <a:bodyPr/>
                    <a:lstStyle/>
                    <a:p>
                      <a:pPr algn="l" fontAlgn="ctr"/>
                      <a:r>
                        <a:rPr lang="en-IN" sz="1800" b="0" i="0" u="none" strike="noStrike">
                          <a:solidFill>
                            <a:srgbClr val="000000"/>
                          </a:solidFill>
                          <a:effectLst/>
                          <a:latin typeface="Calibri" panose="020F0502020204030204" pitchFamily="34" charset="0"/>
                        </a:rPr>
                        <a:t>Iron</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double</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43345762"/>
                  </a:ext>
                </a:extLst>
              </a:tr>
              <a:tr h="283108">
                <a:tc>
                  <a:txBody>
                    <a:bodyPr/>
                    <a:lstStyle/>
                    <a:p>
                      <a:pPr algn="l" fontAlgn="ctr"/>
                      <a:r>
                        <a:rPr lang="en-IN" sz="1800" b="0" i="0" u="none" strike="noStrike">
                          <a:solidFill>
                            <a:srgbClr val="000000"/>
                          </a:solidFill>
                          <a:effectLst/>
                          <a:latin typeface="Calibri" panose="020F0502020204030204" pitchFamily="34" charset="0"/>
                        </a:rPr>
                        <a:t>Calcium</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int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72693523"/>
                  </a:ext>
                </a:extLst>
              </a:tr>
              <a:tr h="283108">
                <a:tc>
                  <a:txBody>
                    <a:bodyPr/>
                    <a:lstStyle/>
                    <a:p>
                      <a:pPr algn="l" fontAlgn="ctr"/>
                      <a:r>
                        <a:rPr lang="en-IN" sz="1800" b="0" i="0" u="none" strike="noStrike">
                          <a:solidFill>
                            <a:srgbClr val="000000"/>
                          </a:solidFill>
                          <a:effectLst/>
                          <a:latin typeface="Calibri" panose="020F0502020204030204" pitchFamily="34" charset="0"/>
                        </a:rPr>
                        <a:t>Sodium</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int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886109028"/>
                  </a:ext>
                </a:extLst>
              </a:tr>
              <a:tr h="283108">
                <a:tc>
                  <a:txBody>
                    <a:bodyPr/>
                    <a:lstStyle/>
                    <a:p>
                      <a:pPr algn="l" fontAlgn="ctr"/>
                      <a:r>
                        <a:rPr lang="en-IN" sz="1800" b="0" i="0" u="none" strike="noStrike">
                          <a:solidFill>
                            <a:srgbClr val="000000"/>
                          </a:solidFill>
                          <a:effectLst/>
                          <a:latin typeface="Calibri" panose="020F0502020204030204" pitchFamily="34" charset="0"/>
                        </a:rPr>
                        <a:t>Potassium</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int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56605670"/>
                  </a:ext>
                </a:extLst>
              </a:tr>
              <a:tr h="566215">
                <a:tc>
                  <a:txBody>
                    <a:bodyPr/>
                    <a:lstStyle/>
                    <a:p>
                      <a:pPr algn="l" fontAlgn="ctr"/>
                      <a:r>
                        <a:rPr lang="en-IN" sz="1800" b="0" i="0" u="none" strike="noStrike">
                          <a:solidFill>
                            <a:srgbClr val="000000"/>
                          </a:solidFill>
                          <a:effectLst/>
                          <a:latin typeface="Calibri" panose="020F0502020204030204" pitchFamily="34" charset="0"/>
                        </a:rPr>
                        <a:t>Carbohydrates</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double</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47916741"/>
                  </a:ext>
                </a:extLst>
              </a:tr>
              <a:tr h="283108">
                <a:tc>
                  <a:txBody>
                    <a:bodyPr/>
                    <a:lstStyle/>
                    <a:p>
                      <a:pPr algn="l" fontAlgn="ctr"/>
                      <a:r>
                        <a:rPr lang="en-IN" sz="1800" b="0" i="0" u="none" strike="noStrike">
                          <a:solidFill>
                            <a:srgbClr val="000000"/>
                          </a:solidFill>
                          <a:effectLst/>
                          <a:latin typeface="Calibri" panose="020F0502020204030204" pitchFamily="34" charset="0"/>
                        </a:rPr>
                        <a:t>Fibre</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double</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930653281"/>
                  </a:ext>
                </a:extLst>
              </a:tr>
              <a:tr h="283108">
                <a:tc>
                  <a:txBody>
                    <a:bodyPr/>
                    <a:lstStyle/>
                    <a:p>
                      <a:pPr algn="l" fontAlgn="ctr"/>
                      <a:r>
                        <a:rPr lang="en-IN" sz="1800" b="0" i="0" u="none" strike="noStrike">
                          <a:solidFill>
                            <a:srgbClr val="000000"/>
                          </a:solidFill>
                          <a:effectLst/>
                          <a:latin typeface="Calibri" panose="020F0502020204030204" pitchFamily="34" charset="0"/>
                        </a:rPr>
                        <a:t>VitaminD</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a:solidFill>
                            <a:srgbClr val="717171"/>
                          </a:solidFill>
                          <a:effectLst/>
                          <a:latin typeface="Calibri" panose="020F0502020204030204" pitchFamily="34" charset="0"/>
                        </a:rPr>
                        <a:t>int</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430810804"/>
                  </a:ext>
                </a:extLst>
              </a:tr>
              <a:tr h="283108">
                <a:tc>
                  <a:txBody>
                    <a:bodyPr/>
                    <a:lstStyle/>
                    <a:p>
                      <a:pPr algn="l" fontAlgn="ctr"/>
                      <a:r>
                        <a:rPr lang="en-IN" sz="1800" b="0" i="0" u="none" strike="noStrike">
                          <a:solidFill>
                            <a:srgbClr val="000000"/>
                          </a:solidFill>
                          <a:effectLst/>
                          <a:latin typeface="Calibri" panose="020F0502020204030204" pitchFamily="34" charset="0"/>
                        </a:rPr>
                        <a:t>Sugars</a:t>
                      </a:r>
                    </a:p>
                  </a:txBody>
                  <a:tcPr marL="85725" marR="9525" marT="9525" marB="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tc>
                  <a:txBody>
                    <a:bodyPr/>
                    <a:lstStyle/>
                    <a:p>
                      <a:pPr algn="l" fontAlgn="ctr"/>
                      <a:r>
                        <a:rPr lang="en-IN" sz="1800" b="0" i="0" u="none" strike="noStrike" dirty="0">
                          <a:solidFill>
                            <a:srgbClr val="717171"/>
                          </a:solidFill>
                          <a:effectLst/>
                          <a:latin typeface="Calibri" panose="020F0502020204030204" pitchFamily="34" charset="0"/>
                        </a:rPr>
                        <a:t>double</a:t>
                      </a:r>
                    </a:p>
                  </a:txBody>
                  <a:tcPr marL="85725" marR="9525" marT="9525"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823789512"/>
                  </a:ext>
                </a:extLst>
              </a:tr>
            </a:tbl>
          </a:graphicData>
        </a:graphic>
      </p:graphicFrame>
    </p:spTree>
    <p:extLst>
      <p:ext uri="{BB962C8B-B14F-4D97-AF65-F5344CB8AC3E}">
        <p14:creationId xmlns:p14="http://schemas.microsoft.com/office/powerpoint/2010/main" val="722983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F8F12D4-6C3C-478C-B8F7-1CDFD9D647E0}"/>
              </a:ext>
            </a:extLst>
          </p:cNvPr>
          <p:cNvSpPr txBox="1"/>
          <p:nvPr/>
        </p:nvSpPr>
        <p:spPr>
          <a:xfrm>
            <a:off x="583096" y="357809"/>
            <a:ext cx="10840278" cy="646331"/>
          </a:xfrm>
          <a:prstGeom prst="rect">
            <a:avLst/>
          </a:prstGeom>
          <a:noFill/>
        </p:spPr>
        <p:txBody>
          <a:bodyPr wrap="square" rtlCol="0">
            <a:spAutoFit/>
          </a:bodyPr>
          <a:lstStyle/>
          <a:p>
            <a:r>
              <a:rPr lang="en-US" sz="3600" u="sng" dirty="0">
                <a:latin typeface="Bodoni MT" panose="02070603080606020203" pitchFamily="18" charset="0"/>
              </a:rPr>
              <a:t>List of Indian Cuisines-</a:t>
            </a:r>
            <a:endParaRPr lang="en-IN" sz="3600" u="sng" dirty="0">
              <a:latin typeface="Bodoni MT" panose="02070603080606020203" pitchFamily="18" charset="0"/>
            </a:endParaRPr>
          </a:p>
        </p:txBody>
      </p:sp>
      <p:sp>
        <p:nvSpPr>
          <p:cNvPr id="4" name="TextBox 3">
            <a:extLst>
              <a:ext uri="{FF2B5EF4-FFF2-40B4-BE49-F238E27FC236}">
                <a16:creationId xmlns:a16="http://schemas.microsoft.com/office/drawing/2014/main" id="{AB8A27B3-0315-4114-83E4-311DF6CAA903}"/>
              </a:ext>
            </a:extLst>
          </p:cNvPr>
          <p:cNvSpPr txBox="1"/>
          <p:nvPr/>
        </p:nvSpPr>
        <p:spPr>
          <a:xfrm>
            <a:off x="2014330" y="1205948"/>
            <a:ext cx="7394713" cy="646331"/>
          </a:xfrm>
          <a:prstGeom prst="rect">
            <a:avLst/>
          </a:prstGeom>
          <a:noFill/>
        </p:spPr>
        <p:txBody>
          <a:bodyPr wrap="square" rtlCol="0">
            <a:spAutoFit/>
          </a:bodyPr>
          <a:lstStyle/>
          <a:p>
            <a:pPr algn="ctr"/>
            <a:r>
              <a:rPr lang="en-US" sz="3600" b="1" u="sng" dirty="0">
                <a:latin typeface="Bodoni MT" panose="02070603080606020203" pitchFamily="18" charset="0"/>
              </a:rPr>
              <a:t>Breakfast</a:t>
            </a:r>
            <a:endParaRPr lang="en-IN" sz="3600" b="1" u="sng" dirty="0">
              <a:latin typeface="Bodoni MT" panose="02070603080606020203" pitchFamily="18" charset="0"/>
            </a:endParaRPr>
          </a:p>
        </p:txBody>
      </p:sp>
      <p:graphicFrame>
        <p:nvGraphicFramePr>
          <p:cNvPr id="7" name="Table 7">
            <a:extLst>
              <a:ext uri="{FF2B5EF4-FFF2-40B4-BE49-F238E27FC236}">
                <a16:creationId xmlns:a16="http://schemas.microsoft.com/office/drawing/2014/main" id="{64E92985-E7EA-430E-84D8-807A73402E63}"/>
              </a:ext>
            </a:extLst>
          </p:cNvPr>
          <p:cNvGraphicFramePr>
            <a:graphicFrameLocks noGrp="1"/>
          </p:cNvGraphicFramePr>
          <p:nvPr>
            <p:extLst>
              <p:ext uri="{D42A27DB-BD31-4B8C-83A1-F6EECF244321}">
                <p14:modId xmlns:p14="http://schemas.microsoft.com/office/powerpoint/2010/main" val="2682200245"/>
              </p:ext>
            </p:extLst>
          </p:nvPr>
        </p:nvGraphicFramePr>
        <p:xfrm>
          <a:off x="1088334" y="1941759"/>
          <a:ext cx="9557658" cy="4569211"/>
        </p:xfrm>
        <a:graphic>
          <a:graphicData uri="http://schemas.openxmlformats.org/drawingml/2006/table">
            <a:tbl>
              <a:tblPr firstRow="1" bandRow="1">
                <a:tableStyleId>{073A0DAA-6AF3-43AB-8588-CEC1D06C72B9}</a:tableStyleId>
              </a:tblPr>
              <a:tblGrid>
                <a:gridCol w="1592943">
                  <a:extLst>
                    <a:ext uri="{9D8B030D-6E8A-4147-A177-3AD203B41FA5}">
                      <a16:colId xmlns:a16="http://schemas.microsoft.com/office/drawing/2014/main" val="1933518869"/>
                    </a:ext>
                  </a:extLst>
                </a:gridCol>
                <a:gridCol w="1592943">
                  <a:extLst>
                    <a:ext uri="{9D8B030D-6E8A-4147-A177-3AD203B41FA5}">
                      <a16:colId xmlns:a16="http://schemas.microsoft.com/office/drawing/2014/main" val="3662781582"/>
                    </a:ext>
                  </a:extLst>
                </a:gridCol>
                <a:gridCol w="1592943">
                  <a:extLst>
                    <a:ext uri="{9D8B030D-6E8A-4147-A177-3AD203B41FA5}">
                      <a16:colId xmlns:a16="http://schemas.microsoft.com/office/drawing/2014/main" val="2535813151"/>
                    </a:ext>
                  </a:extLst>
                </a:gridCol>
                <a:gridCol w="1592943">
                  <a:extLst>
                    <a:ext uri="{9D8B030D-6E8A-4147-A177-3AD203B41FA5}">
                      <a16:colId xmlns:a16="http://schemas.microsoft.com/office/drawing/2014/main" val="3379124125"/>
                    </a:ext>
                  </a:extLst>
                </a:gridCol>
                <a:gridCol w="1592943">
                  <a:extLst>
                    <a:ext uri="{9D8B030D-6E8A-4147-A177-3AD203B41FA5}">
                      <a16:colId xmlns:a16="http://schemas.microsoft.com/office/drawing/2014/main" val="949320352"/>
                    </a:ext>
                  </a:extLst>
                </a:gridCol>
                <a:gridCol w="1592943">
                  <a:extLst>
                    <a:ext uri="{9D8B030D-6E8A-4147-A177-3AD203B41FA5}">
                      <a16:colId xmlns:a16="http://schemas.microsoft.com/office/drawing/2014/main" val="2413597009"/>
                    </a:ext>
                  </a:extLst>
                </a:gridCol>
              </a:tblGrid>
              <a:tr h="517939">
                <a:tc>
                  <a:txBody>
                    <a:bodyPr/>
                    <a:lstStyle/>
                    <a:p>
                      <a:r>
                        <a:rPr lang="en-US" dirty="0"/>
                        <a:t>Food Items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Items</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Items</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Items</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Items</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Items</a:t>
                      </a:r>
                      <a:endParaRPr lang="en-IN" dirty="0"/>
                    </a:p>
                    <a:p>
                      <a:endParaRPr lang="en-IN" dirty="0"/>
                    </a:p>
                  </a:txBody>
                  <a:tcPr/>
                </a:tc>
                <a:extLst>
                  <a:ext uri="{0D108BD9-81ED-4DB2-BD59-A6C34878D82A}">
                    <a16:rowId xmlns:a16="http://schemas.microsoft.com/office/drawing/2014/main" val="2123383829"/>
                  </a:ext>
                </a:extLst>
              </a:tr>
              <a:tr h="517939">
                <a:tc>
                  <a:txBody>
                    <a:bodyPr/>
                    <a:lstStyle/>
                    <a:p>
                      <a:pPr algn="l" fontAlgn="b"/>
                      <a:r>
                        <a:rPr lang="en-IN" sz="2000" b="0" i="0" u="none" strike="noStrike" dirty="0" err="1">
                          <a:solidFill>
                            <a:srgbClr val="000000"/>
                          </a:solidFill>
                          <a:effectLst/>
                          <a:latin typeface="Calibri" panose="020F0502020204030204" pitchFamily="34" charset="0"/>
                        </a:rPr>
                        <a:t>Kadhi</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Milk</a:t>
                      </a:r>
                    </a:p>
                  </a:txBody>
                  <a:tcPr marL="9525" marR="9525" marT="9525" marB="0" anchor="b"/>
                </a:tc>
                <a:tc>
                  <a:txBody>
                    <a:bodyPr/>
                    <a:lstStyle/>
                    <a:p>
                      <a:pPr algn="l" fontAlgn="b"/>
                      <a:r>
                        <a:rPr lang="en-IN" sz="2000" b="0" i="0" u="none" strike="noStrike" dirty="0" err="1">
                          <a:solidFill>
                            <a:srgbClr val="000000"/>
                          </a:solidFill>
                          <a:effectLst/>
                          <a:latin typeface="Calibri" panose="020F0502020204030204" pitchFamily="34" charset="0"/>
                        </a:rPr>
                        <a:t>Dosa</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Bhaji Pav</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Sweet </a:t>
                      </a:r>
                      <a:r>
                        <a:rPr lang="en-IN" sz="2000" b="0" i="0" u="none" strike="noStrike" dirty="0" err="1">
                          <a:solidFill>
                            <a:srgbClr val="000000"/>
                          </a:solidFill>
                          <a:effectLst/>
                          <a:latin typeface="Calibri" panose="020F0502020204030204" pitchFamily="34" charset="0"/>
                        </a:rPr>
                        <a:t>Dahi</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Strawberries</a:t>
                      </a:r>
                    </a:p>
                  </a:txBody>
                  <a:tcPr marL="9525" marR="9525" marT="9525" marB="0" anchor="b"/>
                </a:tc>
                <a:extLst>
                  <a:ext uri="{0D108BD9-81ED-4DB2-BD59-A6C34878D82A}">
                    <a16:rowId xmlns:a16="http://schemas.microsoft.com/office/drawing/2014/main" val="153247273"/>
                  </a:ext>
                </a:extLst>
              </a:tr>
              <a:tr h="517939">
                <a:tc>
                  <a:txBody>
                    <a:bodyPr/>
                    <a:lstStyle/>
                    <a:p>
                      <a:pPr algn="l" fontAlgn="b"/>
                      <a:r>
                        <a:rPr lang="en-IN" sz="2000" b="0" i="0" u="none" strike="noStrike">
                          <a:solidFill>
                            <a:srgbClr val="000000"/>
                          </a:solidFill>
                          <a:effectLst/>
                          <a:latin typeface="Calibri" panose="020F0502020204030204" pitchFamily="34" charset="0"/>
                        </a:rPr>
                        <a:t>Bananas</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Cashew Nuts</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Idli</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Almonds</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Cornflakes</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Kiwi</a:t>
                      </a:r>
                    </a:p>
                  </a:txBody>
                  <a:tcPr marL="9525" marR="9525" marT="9525" marB="0" anchor="b"/>
                </a:tc>
                <a:extLst>
                  <a:ext uri="{0D108BD9-81ED-4DB2-BD59-A6C34878D82A}">
                    <a16:rowId xmlns:a16="http://schemas.microsoft.com/office/drawing/2014/main" val="3950887465"/>
                  </a:ext>
                </a:extLst>
              </a:tr>
              <a:tr h="517939">
                <a:tc>
                  <a:txBody>
                    <a:bodyPr/>
                    <a:lstStyle/>
                    <a:p>
                      <a:pPr algn="l" fontAlgn="b"/>
                      <a:r>
                        <a:rPr lang="en-IN" sz="2000" b="0" i="0" u="none" strike="noStrike">
                          <a:solidFill>
                            <a:srgbClr val="000000"/>
                          </a:solidFill>
                          <a:effectLst/>
                          <a:latin typeface="Calibri" panose="020F0502020204030204" pitchFamily="34" charset="0"/>
                        </a:rPr>
                        <a:t>Mango Chutney</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Orange</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Poha</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Mushrooms</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Laal Chai</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Nachos</a:t>
                      </a:r>
                    </a:p>
                  </a:txBody>
                  <a:tcPr marL="9525" marR="9525" marT="9525" marB="0" anchor="b"/>
                </a:tc>
                <a:extLst>
                  <a:ext uri="{0D108BD9-81ED-4DB2-BD59-A6C34878D82A}">
                    <a16:rowId xmlns:a16="http://schemas.microsoft.com/office/drawing/2014/main" val="4207316476"/>
                  </a:ext>
                </a:extLst>
              </a:tr>
              <a:tr h="517939">
                <a:tc>
                  <a:txBody>
                    <a:bodyPr/>
                    <a:lstStyle/>
                    <a:p>
                      <a:pPr algn="l" fontAlgn="b"/>
                      <a:r>
                        <a:rPr lang="en-IN" sz="2000" b="0" i="0" u="none" strike="noStrike">
                          <a:solidFill>
                            <a:srgbClr val="000000"/>
                          </a:solidFill>
                          <a:effectLst/>
                          <a:latin typeface="Calibri" panose="020F0502020204030204" pitchFamily="34" charset="0"/>
                        </a:rPr>
                        <a:t>cheese</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Pears</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Tomato</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Egg Yolk </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Pumpkin seeds</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King Fish</a:t>
                      </a:r>
                    </a:p>
                  </a:txBody>
                  <a:tcPr marL="9525" marR="9525" marT="9525" marB="0" anchor="b"/>
                </a:tc>
                <a:extLst>
                  <a:ext uri="{0D108BD9-81ED-4DB2-BD59-A6C34878D82A}">
                    <a16:rowId xmlns:a16="http://schemas.microsoft.com/office/drawing/2014/main" val="2225254028"/>
                  </a:ext>
                </a:extLst>
              </a:tr>
              <a:tr h="517939">
                <a:tc>
                  <a:txBody>
                    <a:bodyPr/>
                    <a:lstStyle/>
                    <a:p>
                      <a:pPr algn="l" fontAlgn="b"/>
                      <a:r>
                        <a:rPr lang="en-IN" sz="2000" b="0" i="0" u="none" strike="noStrike">
                          <a:solidFill>
                            <a:srgbClr val="000000"/>
                          </a:solidFill>
                          <a:effectLst/>
                          <a:latin typeface="Calibri" panose="020F0502020204030204" pitchFamily="34" charset="0"/>
                        </a:rPr>
                        <a:t>Coffee</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Glucone'D</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Dahi</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Sweet Potatoes </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Chocos</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Banana Chips</a:t>
                      </a:r>
                    </a:p>
                  </a:txBody>
                  <a:tcPr marL="9525" marR="9525" marT="9525" marB="0" anchor="b"/>
                </a:tc>
                <a:extLst>
                  <a:ext uri="{0D108BD9-81ED-4DB2-BD59-A6C34878D82A}">
                    <a16:rowId xmlns:a16="http://schemas.microsoft.com/office/drawing/2014/main" val="2902211351"/>
                  </a:ext>
                </a:extLst>
              </a:tr>
              <a:tr h="517939">
                <a:tc>
                  <a:txBody>
                    <a:bodyPr/>
                    <a:lstStyle/>
                    <a:p>
                      <a:pPr algn="l" fontAlgn="b"/>
                      <a:r>
                        <a:rPr lang="en-IN" sz="2000" b="0" i="0" u="none" strike="noStrike">
                          <a:solidFill>
                            <a:srgbClr val="000000"/>
                          </a:solidFill>
                          <a:effectLst/>
                          <a:latin typeface="Calibri" panose="020F0502020204030204" pitchFamily="34" charset="0"/>
                        </a:rPr>
                        <a:t>Corn</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Dairy Milk</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Cake</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Masala Aloo</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Chai</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Honey</a:t>
                      </a:r>
                    </a:p>
                  </a:txBody>
                  <a:tcPr marL="9525" marR="9525" marT="9525" marB="0" anchor="b"/>
                </a:tc>
                <a:extLst>
                  <a:ext uri="{0D108BD9-81ED-4DB2-BD59-A6C34878D82A}">
                    <a16:rowId xmlns:a16="http://schemas.microsoft.com/office/drawing/2014/main" val="3948848244"/>
                  </a:ext>
                </a:extLst>
              </a:tr>
              <a:tr h="517939">
                <a:tc>
                  <a:txBody>
                    <a:bodyPr/>
                    <a:lstStyle/>
                    <a:p>
                      <a:pPr algn="l" fontAlgn="b"/>
                      <a:r>
                        <a:rPr lang="en-IN" sz="2000" b="0" i="0" u="none" strike="noStrike" dirty="0">
                          <a:solidFill>
                            <a:srgbClr val="000000"/>
                          </a:solidFill>
                          <a:effectLst/>
                          <a:latin typeface="Calibri" panose="020F0502020204030204" pitchFamily="34" charset="0"/>
                        </a:rPr>
                        <a:t>Grapes</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Fruit and Nut chocolate</a:t>
                      </a:r>
                    </a:p>
                  </a:txBody>
                  <a:tcPr marL="9525" marR="9525" marT="9525" marB="0" anchor="b"/>
                </a:tc>
                <a:tc>
                  <a:txBody>
                    <a:bodyPr/>
                    <a:lstStyle/>
                    <a:p>
                      <a:pPr algn="l" fontAlgn="b"/>
                      <a:r>
                        <a:rPr lang="en-IN" sz="2000" b="0" i="0" u="none" strike="noStrike" dirty="0" err="1">
                          <a:solidFill>
                            <a:srgbClr val="000000"/>
                          </a:solidFill>
                          <a:effectLst/>
                          <a:latin typeface="Calibri" panose="020F0502020204030204" pitchFamily="34" charset="0"/>
                        </a:rPr>
                        <a:t>Uttapam</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Orange juice</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Apples</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Chocolate milk</a:t>
                      </a:r>
                    </a:p>
                  </a:txBody>
                  <a:tcPr marL="9525" marR="9525" marT="9525" marB="0" anchor="b"/>
                </a:tc>
                <a:extLst>
                  <a:ext uri="{0D108BD9-81ED-4DB2-BD59-A6C34878D82A}">
                    <a16:rowId xmlns:a16="http://schemas.microsoft.com/office/drawing/2014/main" val="1954178204"/>
                  </a:ext>
                </a:extLst>
              </a:tr>
            </a:tbl>
          </a:graphicData>
        </a:graphic>
      </p:graphicFrame>
    </p:spTree>
    <p:extLst>
      <p:ext uri="{BB962C8B-B14F-4D97-AF65-F5344CB8AC3E}">
        <p14:creationId xmlns:p14="http://schemas.microsoft.com/office/powerpoint/2010/main" val="2467811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08AE7C9-9056-4C44-90D7-4E20E68D5A66}"/>
              </a:ext>
            </a:extLst>
          </p:cNvPr>
          <p:cNvSpPr txBox="1"/>
          <p:nvPr/>
        </p:nvSpPr>
        <p:spPr>
          <a:xfrm>
            <a:off x="1587500" y="609600"/>
            <a:ext cx="8331200" cy="707886"/>
          </a:xfrm>
          <a:prstGeom prst="rect">
            <a:avLst/>
          </a:prstGeom>
          <a:noFill/>
        </p:spPr>
        <p:txBody>
          <a:bodyPr wrap="square" rtlCol="0">
            <a:spAutoFit/>
          </a:bodyPr>
          <a:lstStyle/>
          <a:p>
            <a:pPr algn="ctr"/>
            <a:r>
              <a:rPr lang="en-US" sz="4000" u="sng" dirty="0">
                <a:latin typeface="Bodoni MT" panose="02070603080606020203" pitchFamily="18" charset="0"/>
              </a:rPr>
              <a:t>Lunch-</a:t>
            </a:r>
            <a:endParaRPr lang="en-IN" sz="4000" u="sng" dirty="0">
              <a:latin typeface="Bodoni MT" panose="02070603080606020203" pitchFamily="18" charset="0"/>
            </a:endParaRPr>
          </a:p>
        </p:txBody>
      </p:sp>
      <p:sp>
        <p:nvSpPr>
          <p:cNvPr id="5" name="TextBox 4">
            <a:extLst>
              <a:ext uri="{FF2B5EF4-FFF2-40B4-BE49-F238E27FC236}">
                <a16:creationId xmlns:a16="http://schemas.microsoft.com/office/drawing/2014/main" id="{7306C11E-35C6-42B0-981A-221EBBC3BFF6}"/>
              </a:ext>
            </a:extLst>
          </p:cNvPr>
          <p:cNvSpPr txBox="1"/>
          <p:nvPr/>
        </p:nvSpPr>
        <p:spPr>
          <a:xfrm>
            <a:off x="787400" y="1587500"/>
            <a:ext cx="10541000" cy="4902200"/>
          </a:xfrm>
          <a:prstGeom prst="rect">
            <a:avLst/>
          </a:prstGeom>
          <a:noFill/>
        </p:spPr>
        <p:txBody>
          <a:bodyPr wrap="square" rtlCol="0">
            <a:spAutoFit/>
          </a:bodyPr>
          <a:lstStyle/>
          <a:p>
            <a:endParaRPr lang="en-IN" dirty="0"/>
          </a:p>
        </p:txBody>
      </p:sp>
      <p:graphicFrame>
        <p:nvGraphicFramePr>
          <p:cNvPr id="6" name="Table 6">
            <a:extLst>
              <a:ext uri="{FF2B5EF4-FFF2-40B4-BE49-F238E27FC236}">
                <a16:creationId xmlns:a16="http://schemas.microsoft.com/office/drawing/2014/main" id="{284292E7-73C1-4429-8960-B31305A13870}"/>
              </a:ext>
            </a:extLst>
          </p:cNvPr>
          <p:cNvGraphicFramePr>
            <a:graphicFrameLocks noGrp="1"/>
          </p:cNvGraphicFramePr>
          <p:nvPr>
            <p:extLst>
              <p:ext uri="{D42A27DB-BD31-4B8C-83A1-F6EECF244321}">
                <p14:modId xmlns:p14="http://schemas.microsoft.com/office/powerpoint/2010/main" val="4046420140"/>
              </p:ext>
            </p:extLst>
          </p:nvPr>
        </p:nvGraphicFramePr>
        <p:xfrm>
          <a:off x="304800" y="1792466"/>
          <a:ext cx="11582397" cy="4455936"/>
        </p:xfrm>
        <a:graphic>
          <a:graphicData uri="http://schemas.openxmlformats.org/drawingml/2006/table">
            <a:tbl>
              <a:tblPr firstRow="1" bandRow="1">
                <a:tableStyleId>{073A0DAA-6AF3-43AB-8588-CEC1D06C72B9}</a:tableStyleId>
              </a:tblPr>
              <a:tblGrid>
                <a:gridCol w="1286933">
                  <a:extLst>
                    <a:ext uri="{9D8B030D-6E8A-4147-A177-3AD203B41FA5}">
                      <a16:colId xmlns:a16="http://schemas.microsoft.com/office/drawing/2014/main" val="2814030709"/>
                    </a:ext>
                  </a:extLst>
                </a:gridCol>
                <a:gridCol w="1286933">
                  <a:extLst>
                    <a:ext uri="{9D8B030D-6E8A-4147-A177-3AD203B41FA5}">
                      <a16:colId xmlns:a16="http://schemas.microsoft.com/office/drawing/2014/main" val="3809927900"/>
                    </a:ext>
                  </a:extLst>
                </a:gridCol>
                <a:gridCol w="1286933">
                  <a:extLst>
                    <a:ext uri="{9D8B030D-6E8A-4147-A177-3AD203B41FA5}">
                      <a16:colId xmlns:a16="http://schemas.microsoft.com/office/drawing/2014/main" val="4129612973"/>
                    </a:ext>
                  </a:extLst>
                </a:gridCol>
                <a:gridCol w="1286933">
                  <a:extLst>
                    <a:ext uri="{9D8B030D-6E8A-4147-A177-3AD203B41FA5}">
                      <a16:colId xmlns:a16="http://schemas.microsoft.com/office/drawing/2014/main" val="2355268936"/>
                    </a:ext>
                  </a:extLst>
                </a:gridCol>
                <a:gridCol w="1286933">
                  <a:extLst>
                    <a:ext uri="{9D8B030D-6E8A-4147-A177-3AD203B41FA5}">
                      <a16:colId xmlns:a16="http://schemas.microsoft.com/office/drawing/2014/main" val="3812012384"/>
                    </a:ext>
                  </a:extLst>
                </a:gridCol>
                <a:gridCol w="1286933">
                  <a:extLst>
                    <a:ext uri="{9D8B030D-6E8A-4147-A177-3AD203B41FA5}">
                      <a16:colId xmlns:a16="http://schemas.microsoft.com/office/drawing/2014/main" val="1475199515"/>
                    </a:ext>
                  </a:extLst>
                </a:gridCol>
                <a:gridCol w="1286933">
                  <a:extLst>
                    <a:ext uri="{9D8B030D-6E8A-4147-A177-3AD203B41FA5}">
                      <a16:colId xmlns:a16="http://schemas.microsoft.com/office/drawing/2014/main" val="3252097616"/>
                    </a:ext>
                  </a:extLst>
                </a:gridCol>
                <a:gridCol w="1286933">
                  <a:extLst>
                    <a:ext uri="{9D8B030D-6E8A-4147-A177-3AD203B41FA5}">
                      <a16:colId xmlns:a16="http://schemas.microsoft.com/office/drawing/2014/main" val="3427705866"/>
                    </a:ext>
                  </a:extLst>
                </a:gridCol>
                <a:gridCol w="1286933">
                  <a:extLst>
                    <a:ext uri="{9D8B030D-6E8A-4147-A177-3AD203B41FA5}">
                      <a16:colId xmlns:a16="http://schemas.microsoft.com/office/drawing/2014/main" val="1759533305"/>
                    </a:ext>
                  </a:extLst>
                </a:gridCol>
              </a:tblGrid>
              <a:tr h="742656">
                <a:tc>
                  <a:txBody>
                    <a:bodyPr/>
                    <a:lstStyle/>
                    <a:p>
                      <a:r>
                        <a:rPr lang="en-US" dirty="0"/>
                        <a:t>Food Item</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extLst>
                  <a:ext uri="{0D108BD9-81ED-4DB2-BD59-A6C34878D82A}">
                    <a16:rowId xmlns:a16="http://schemas.microsoft.com/office/drawing/2014/main" val="328498678"/>
                  </a:ext>
                </a:extLst>
              </a:tr>
              <a:tr h="742656">
                <a:tc>
                  <a:txBody>
                    <a:bodyPr/>
                    <a:lstStyle/>
                    <a:p>
                      <a:pPr algn="l" fontAlgn="b"/>
                      <a:r>
                        <a:rPr lang="en-IN" sz="2000" b="0" i="0" u="none" strike="noStrike" dirty="0">
                          <a:solidFill>
                            <a:srgbClr val="000000"/>
                          </a:solidFill>
                          <a:effectLst/>
                          <a:latin typeface="Calibri" panose="020F0502020204030204" pitchFamily="34" charset="0"/>
                        </a:rPr>
                        <a:t>Aloo Tikki</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Corn</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Rohu Curry</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Gulab Jamun</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Tomato</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Mushrooms</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Butter Paneer</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Kiwi</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Mixed Veg</a:t>
                      </a:r>
                    </a:p>
                  </a:txBody>
                  <a:tcPr marL="9525" marR="9525" marT="9525" marB="0" anchor="b"/>
                </a:tc>
                <a:extLst>
                  <a:ext uri="{0D108BD9-81ED-4DB2-BD59-A6C34878D82A}">
                    <a16:rowId xmlns:a16="http://schemas.microsoft.com/office/drawing/2014/main" val="701190412"/>
                  </a:ext>
                </a:extLst>
              </a:tr>
              <a:tr h="742656">
                <a:tc>
                  <a:txBody>
                    <a:bodyPr/>
                    <a:lstStyle/>
                    <a:p>
                      <a:pPr algn="l" fontAlgn="b"/>
                      <a:r>
                        <a:rPr lang="en-IN" sz="2000" b="0" i="0" u="none" strike="noStrike">
                          <a:solidFill>
                            <a:srgbClr val="000000"/>
                          </a:solidFill>
                          <a:effectLst/>
                          <a:latin typeface="Calibri" panose="020F0502020204030204" pitchFamily="34" charset="0"/>
                        </a:rPr>
                        <a:t>Bread made in wheat</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Paneer Tikka</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Onion Pakoda</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Jalebi</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Dahi</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Sweet Potatoes </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Salmon</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Mutton</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Nachos</a:t>
                      </a:r>
                    </a:p>
                  </a:txBody>
                  <a:tcPr marL="9525" marR="9525" marT="9525" marB="0" anchor="b"/>
                </a:tc>
                <a:extLst>
                  <a:ext uri="{0D108BD9-81ED-4DB2-BD59-A6C34878D82A}">
                    <a16:rowId xmlns:a16="http://schemas.microsoft.com/office/drawing/2014/main" val="3575805873"/>
                  </a:ext>
                </a:extLst>
              </a:tr>
              <a:tr h="742656">
                <a:tc>
                  <a:txBody>
                    <a:bodyPr/>
                    <a:lstStyle/>
                    <a:p>
                      <a:pPr algn="l" fontAlgn="b"/>
                      <a:r>
                        <a:rPr lang="en-IN" sz="2000" b="0" i="0" u="none" strike="noStrike">
                          <a:solidFill>
                            <a:srgbClr val="000000"/>
                          </a:solidFill>
                          <a:effectLst/>
                          <a:latin typeface="Calibri" panose="020F0502020204030204" pitchFamily="34" charset="0"/>
                        </a:rPr>
                        <a:t>Baati</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Maggie</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Butter Chicken</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Dosa</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Chowmein</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Masala Aloo</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Beans</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Boiled Chicken</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Chicken Popcorn</a:t>
                      </a:r>
                    </a:p>
                  </a:txBody>
                  <a:tcPr marL="9525" marR="9525" marT="9525" marB="0" anchor="b"/>
                </a:tc>
                <a:extLst>
                  <a:ext uri="{0D108BD9-81ED-4DB2-BD59-A6C34878D82A}">
                    <a16:rowId xmlns:a16="http://schemas.microsoft.com/office/drawing/2014/main" val="3586306558"/>
                  </a:ext>
                </a:extLst>
              </a:tr>
              <a:tr h="742656">
                <a:tc>
                  <a:txBody>
                    <a:bodyPr/>
                    <a:lstStyle/>
                    <a:p>
                      <a:pPr algn="l" fontAlgn="b"/>
                      <a:r>
                        <a:rPr lang="en-IN" sz="2000" b="0" i="0" u="none" strike="noStrike">
                          <a:solidFill>
                            <a:srgbClr val="000000"/>
                          </a:solidFill>
                          <a:effectLst/>
                          <a:latin typeface="Calibri" panose="020F0502020204030204" pitchFamily="34" charset="0"/>
                        </a:rPr>
                        <a:t>Brown Rice</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Aloo Matar </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Chicken Kolapuri</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Idli</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Uttapam</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White Rice</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Dal Fry</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Kebab</a:t>
                      </a:r>
                    </a:p>
                  </a:txBody>
                  <a:tcPr marL="9525" marR="9525" marT="9525" marB="0" anchor="b"/>
                </a:tc>
                <a:tc>
                  <a:txBody>
                    <a:bodyPr/>
                    <a:lstStyle/>
                    <a:p>
                      <a:pPr algn="l" fontAlgn="b"/>
                      <a:r>
                        <a:rPr lang="en-IN" sz="2000" b="0" i="0" u="none" strike="noStrike">
                          <a:solidFill>
                            <a:srgbClr val="000000"/>
                          </a:solidFill>
                          <a:effectLst/>
                          <a:latin typeface="Calibri" panose="020F0502020204030204" pitchFamily="34" charset="0"/>
                        </a:rPr>
                        <a:t>Nalli Nihari</a:t>
                      </a:r>
                    </a:p>
                  </a:txBody>
                  <a:tcPr marL="9525" marR="9525" marT="9525" marB="0" anchor="b"/>
                </a:tc>
                <a:extLst>
                  <a:ext uri="{0D108BD9-81ED-4DB2-BD59-A6C34878D82A}">
                    <a16:rowId xmlns:a16="http://schemas.microsoft.com/office/drawing/2014/main" val="3469759891"/>
                  </a:ext>
                </a:extLst>
              </a:tr>
              <a:tr h="742656">
                <a:tc>
                  <a:txBody>
                    <a:bodyPr/>
                    <a:lstStyle/>
                    <a:p>
                      <a:pPr algn="l" fontAlgn="b"/>
                      <a:r>
                        <a:rPr lang="en-IN" sz="2000" b="0" i="0" u="none" strike="noStrike" dirty="0">
                          <a:solidFill>
                            <a:srgbClr val="000000"/>
                          </a:solidFill>
                          <a:effectLst/>
                          <a:latin typeface="Calibri" panose="020F0502020204030204" pitchFamily="34" charset="0"/>
                        </a:rPr>
                        <a:t>Cauliflower</a:t>
                      </a:r>
                    </a:p>
                  </a:txBody>
                  <a:tcPr marL="9525" marR="9525" marT="9525" marB="0" anchor="b"/>
                </a:tc>
                <a:tc>
                  <a:txBody>
                    <a:bodyPr/>
                    <a:lstStyle/>
                    <a:p>
                      <a:pPr algn="l" fontAlgn="b"/>
                      <a:r>
                        <a:rPr lang="en-IN" sz="2000" b="0" i="0" u="none" strike="noStrike" dirty="0" err="1">
                          <a:solidFill>
                            <a:srgbClr val="000000"/>
                          </a:solidFill>
                          <a:effectLst/>
                          <a:latin typeface="Calibri" panose="020F0502020204030204" pitchFamily="34" charset="0"/>
                        </a:rPr>
                        <a:t>Sitafal</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Chicken 65</a:t>
                      </a:r>
                    </a:p>
                  </a:txBody>
                  <a:tcPr marL="9525" marR="9525" marT="9525" marB="0" anchor="b"/>
                </a:tc>
                <a:tc>
                  <a:txBody>
                    <a:bodyPr/>
                    <a:lstStyle/>
                    <a:p>
                      <a:pPr algn="l" fontAlgn="b"/>
                      <a:r>
                        <a:rPr lang="en-IN" sz="2000" b="0" i="0" u="none" strike="noStrike" dirty="0" err="1">
                          <a:solidFill>
                            <a:srgbClr val="000000"/>
                          </a:solidFill>
                          <a:effectLst/>
                          <a:latin typeface="Calibri" panose="020F0502020204030204" pitchFamily="34" charset="0"/>
                        </a:rPr>
                        <a:t>Chappati</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Dal </a:t>
                      </a:r>
                      <a:r>
                        <a:rPr lang="en-IN" sz="2000" b="0" i="0" u="none" strike="noStrike" dirty="0" err="1">
                          <a:solidFill>
                            <a:srgbClr val="000000"/>
                          </a:solidFill>
                          <a:effectLst/>
                          <a:latin typeface="Calibri" panose="020F0502020204030204" pitchFamily="34" charset="0"/>
                        </a:rPr>
                        <a:t>Makhani</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Sweet </a:t>
                      </a:r>
                      <a:r>
                        <a:rPr lang="en-IN" sz="2000" b="0" i="0" u="none" strike="noStrike" dirty="0" err="1">
                          <a:solidFill>
                            <a:srgbClr val="000000"/>
                          </a:solidFill>
                          <a:effectLst/>
                          <a:latin typeface="Calibri" panose="020F0502020204030204" pitchFamily="34" charset="0"/>
                        </a:rPr>
                        <a:t>Dahi</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Red Sauce Pasta</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Tomato Rice</a:t>
                      </a:r>
                    </a:p>
                  </a:txBody>
                  <a:tcPr marL="9525" marR="9525" marT="9525" marB="0" anchor="b"/>
                </a:tc>
                <a:tc>
                  <a:txBody>
                    <a:bodyPr/>
                    <a:lstStyle/>
                    <a:p>
                      <a:pPr algn="l" fontAlgn="b"/>
                      <a:r>
                        <a:rPr lang="en-IN" sz="2000" b="0" i="0" u="none" strike="noStrike" dirty="0">
                          <a:solidFill>
                            <a:srgbClr val="000000"/>
                          </a:solidFill>
                          <a:effectLst/>
                          <a:latin typeface="Calibri" panose="020F0502020204030204" pitchFamily="34" charset="0"/>
                        </a:rPr>
                        <a:t>Fish Eggs</a:t>
                      </a:r>
                    </a:p>
                  </a:txBody>
                  <a:tcPr marL="9525" marR="9525" marT="9525" marB="0" anchor="b"/>
                </a:tc>
                <a:extLst>
                  <a:ext uri="{0D108BD9-81ED-4DB2-BD59-A6C34878D82A}">
                    <a16:rowId xmlns:a16="http://schemas.microsoft.com/office/drawing/2014/main" val="2695531147"/>
                  </a:ext>
                </a:extLst>
              </a:tr>
            </a:tbl>
          </a:graphicData>
        </a:graphic>
      </p:graphicFrame>
    </p:spTree>
    <p:extLst>
      <p:ext uri="{BB962C8B-B14F-4D97-AF65-F5344CB8AC3E}">
        <p14:creationId xmlns:p14="http://schemas.microsoft.com/office/powerpoint/2010/main" val="3687881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C42403F-9BDD-4E96-941F-372E1CE95C93}"/>
              </a:ext>
            </a:extLst>
          </p:cNvPr>
          <p:cNvSpPr txBox="1"/>
          <p:nvPr/>
        </p:nvSpPr>
        <p:spPr>
          <a:xfrm>
            <a:off x="3149600" y="596900"/>
            <a:ext cx="4762500" cy="707886"/>
          </a:xfrm>
          <a:prstGeom prst="rect">
            <a:avLst/>
          </a:prstGeom>
          <a:noFill/>
        </p:spPr>
        <p:txBody>
          <a:bodyPr wrap="square" rtlCol="0">
            <a:spAutoFit/>
          </a:bodyPr>
          <a:lstStyle/>
          <a:p>
            <a:pPr algn="ctr"/>
            <a:r>
              <a:rPr lang="en-US" sz="4000" u="sng" dirty="0">
                <a:latin typeface="Bodoni MT" panose="02070603080606020203" pitchFamily="18" charset="0"/>
              </a:rPr>
              <a:t>Dinner</a:t>
            </a:r>
            <a:endParaRPr lang="en-IN" sz="4000" u="sng" dirty="0">
              <a:latin typeface="Bodoni MT" panose="02070603080606020203" pitchFamily="18" charset="0"/>
            </a:endParaRPr>
          </a:p>
        </p:txBody>
      </p:sp>
      <p:graphicFrame>
        <p:nvGraphicFramePr>
          <p:cNvPr id="4" name="Table 4">
            <a:extLst>
              <a:ext uri="{FF2B5EF4-FFF2-40B4-BE49-F238E27FC236}">
                <a16:creationId xmlns:a16="http://schemas.microsoft.com/office/drawing/2014/main" id="{025F3AE2-9716-4BBE-B147-DDFAF4E4E461}"/>
              </a:ext>
            </a:extLst>
          </p:cNvPr>
          <p:cNvGraphicFramePr>
            <a:graphicFrameLocks noGrp="1"/>
          </p:cNvGraphicFramePr>
          <p:nvPr>
            <p:extLst>
              <p:ext uri="{D42A27DB-BD31-4B8C-83A1-F6EECF244321}">
                <p14:modId xmlns:p14="http://schemas.microsoft.com/office/powerpoint/2010/main" val="3847986471"/>
              </p:ext>
            </p:extLst>
          </p:nvPr>
        </p:nvGraphicFramePr>
        <p:xfrm>
          <a:off x="419100" y="1761138"/>
          <a:ext cx="11569700" cy="4874649"/>
        </p:xfrm>
        <a:graphic>
          <a:graphicData uri="http://schemas.openxmlformats.org/drawingml/2006/table">
            <a:tbl>
              <a:tblPr firstRow="1" bandRow="1">
                <a:tableStyleId>{073A0DAA-6AF3-43AB-8588-CEC1D06C72B9}</a:tableStyleId>
              </a:tblPr>
              <a:tblGrid>
                <a:gridCol w="1156970">
                  <a:extLst>
                    <a:ext uri="{9D8B030D-6E8A-4147-A177-3AD203B41FA5}">
                      <a16:colId xmlns:a16="http://schemas.microsoft.com/office/drawing/2014/main" val="2526704710"/>
                    </a:ext>
                  </a:extLst>
                </a:gridCol>
                <a:gridCol w="1156970">
                  <a:extLst>
                    <a:ext uri="{9D8B030D-6E8A-4147-A177-3AD203B41FA5}">
                      <a16:colId xmlns:a16="http://schemas.microsoft.com/office/drawing/2014/main" val="357408612"/>
                    </a:ext>
                  </a:extLst>
                </a:gridCol>
                <a:gridCol w="1156970">
                  <a:extLst>
                    <a:ext uri="{9D8B030D-6E8A-4147-A177-3AD203B41FA5}">
                      <a16:colId xmlns:a16="http://schemas.microsoft.com/office/drawing/2014/main" val="4119789447"/>
                    </a:ext>
                  </a:extLst>
                </a:gridCol>
                <a:gridCol w="1156970">
                  <a:extLst>
                    <a:ext uri="{9D8B030D-6E8A-4147-A177-3AD203B41FA5}">
                      <a16:colId xmlns:a16="http://schemas.microsoft.com/office/drawing/2014/main" val="1371691203"/>
                    </a:ext>
                  </a:extLst>
                </a:gridCol>
                <a:gridCol w="1156970">
                  <a:extLst>
                    <a:ext uri="{9D8B030D-6E8A-4147-A177-3AD203B41FA5}">
                      <a16:colId xmlns:a16="http://schemas.microsoft.com/office/drawing/2014/main" val="1333960979"/>
                    </a:ext>
                  </a:extLst>
                </a:gridCol>
                <a:gridCol w="1156970">
                  <a:extLst>
                    <a:ext uri="{9D8B030D-6E8A-4147-A177-3AD203B41FA5}">
                      <a16:colId xmlns:a16="http://schemas.microsoft.com/office/drawing/2014/main" val="1068869225"/>
                    </a:ext>
                  </a:extLst>
                </a:gridCol>
                <a:gridCol w="1156970">
                  <a:extLst>
                    <a:ext uri="{9D8B030D-6E8A-4147-A177-3AD203B41FA5}">
                      <a16:colId xmlns:a16="http://schemas.microsoft.com/office/drawing/2014/main" val="3934729485"/>
                    </a:ext>
                  </a:extLst>
                </a:gridCol>
                <a:gridCol w="1156970">
                  <a:extLst>
                    <a:ext uri="{9D8B030D-6E8A-4147-A177-3AD203B41FA5}">
                      <a16:colId xmlns:a16="http://schemas.microsoft.com/office/drawing/2014/main" val="3351361934"/>
                    </a:ext>
                  </a:extLst>
                </a:gridCol>
                <a:gridCol w="1156970">
                  <a:extLst>
                    <a:ext uri="{9D8B030D-6E8A-4147-A177-3AD203B41FA5}">
                      <a16:colId xmlns:a16="http://schemas.microsoft.com/office/drawing/2014/main" val="3245088283"/>
                    </a:ext>
                  </a:extLst>
                </a:gridCol>
                <a:gridCol w="1156970">
                  <a:extLst>
                    <a:ext uri="{9D8B030D-6E8A-4147-A177-3AD203B41FA5}">
                      <a16:colId xmlns:a16="http://schemas.microsoft.com/office/drawing/2014/main" val="969668521"/>
                    </a:ext>
                  </a:extLst>
                </a:gridCol>
              </a:tblGrid>
              <a:tr h="673694">
                <a:tc>
                  <a:txBody>
                    <a:bodyPr/>
                    <a:lstStyle/>
                    <a:p>
                      <a:r>
                        <a:rPr lang="en-US" dirty="0"/>
                        <a:t>Food Item</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 Item</a:t>
                      </a:r>
                      <a:endParaRPr lang="en-IN" dirty="0"/>
                    </a:p>
                    <a:p>
                      <a:endParaRPr lang="en-IN" dirty="0"/>
                    </a:p>
                  </a:txBody>
                  <a:tcPr/>
                </a:tc>
                <a:extLst>
                  <a:ext uri="{0D108BD9-81ED-4DB2-BD59-A6C34878D82A}">
                    <a16:rowId xmlns:a16="http://schemas.microsoft.com/office/drawing/2014/main" val="2803846178"/>
                  </a:ext>
                </a:extLst>
              </a:tr>
              <a:tr h="673694">
                <a:tc>
                  <a:txBody>
                    <a:bodyPr/>
                    <a:lstStyle/>
                    <a:p>
                      <a:pPr algn="l" fontAlgn="b"/>
                      <a:r>
                        <a:rPr lang="en-IN" sz="1800" b="0" i="0" u="none" strike="noStrike" dirty="0">
                          <a:solidFill>
                            <a:srgbClr val="000000"/>
                          </a:solidFill>
                          <a:effectLst/>
                          <a:latin typeface="Calibri" panose="020F0502020204030204" pitchFamily="34" charset="0"/>
                        </a:rPr>
                        <a:t>Aloo Tikki</a:t>
                      </a:r>
                    </a:p>
                  </a:txBody>
                  <a:tcPr marL="9525" marR="9525" marT="9525" marB="0" anchor="b"/>
                </a:tc>
                <a:tc>
                  <a:txBody>
                    <a:bodyPr/>
                    <a:lstStyle/>
                    <a:p>
                      <a:pPr algn="l" fontAlgn="b"/>
                      <a:r>
                        <a:rPr lang="en-IN" sz="1800" b="0" i="0" u="none" strike="noStrike" dirty="0" err="1">
                          <a:solidFill>
                            <a:srgbClr val="000000"/>
                          </a:solidFill>
                          <a:effectLst/>
                          <a:latin typeface="Calibri" panose="020F0502020204030204" pitchFamily="34" charset="0"/>
                        </a:rPr>
                        <a:t>Bhel</a:t>
                      </a:r>
                      <a:r>
                        <a:rPr lang="en-IN" sz="1800" b="0" i="0" u="none" strike="noStrike" dirty="0">
                          <a:solidFill>
                            <a:srgbClr val="000000"/>
                          </a:solidFill>
                          <a:effectLst/>
                          <a:latin typeface="Calibri" panose="020F0502020204030204" pitchFamily="34" charset="0"/>
                        </a:rPr>
                        <a:t> </a:t>
                      </a:r>
                      <a:r>
                        <a:rPr lang="en-IN" sz="1800" b="0" i="0" u="none" strike="noStrike" dirty="0" err="1">
                          <a:solidFill>
                            <a:srgbClr val="000000"/>
                          </a:solidFill>
                          <a:effectLst/>
                          <a:latin typeface="Calibri" panose="020F0502020204030204" pitchFamily="34" charset="0"/>
                        </a:rPr>
                        <a:t>Puri</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Rohu Curry</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Chicken </a:t>
                      </a:r>
                      <a:r>
                        <a:rPr lang="en-IN" sz="1800" b="0" i="0" u="none" strike="noStrike" dirty="0" err="1">
                          <a:solidFill>
                            <a:srgbClr val="000000"/>
                          </a:solidFill>
                          <a:effectLst/>
                          <a:latin typeface="Calibri" panose="020F0502020204030204" pitchFamily="34" charset="0"/>
                        </a:rPr>
                        <a:t>Kolapuri</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b="0" i="0" u="none" strike="noStrike" dirty="0" err="1">
                          <a:solidFill>
                            <a:srgbClr val="000000"/>
                          </a:solidFill>
                          <a:effectLst/>
                          <a:latin typeface="Calibri" panose="020F0502020204030204" pitchFamily="34" charset="0"/>
                        </a:rPr>
                        <a:t>Dosa</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b="0" i="0" u="none" strike="noStrike" dirty="0" err="1">
                          <a:solidFill>
                            <a:srgbClr val="000000"/>
                          </a:solidFill>
                          <a:effectLst/>
                          <a:latin typeface="Calibri" panose="020F0502020204030204" pitchFamily="34" charset="0"/>
                        </a:rPr>
                        <a:t>Uttapam</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Butter Paneer</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Boiled Chicken</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Mixed Veg</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Fish Eggs</a:t>
                      </a:r>
                    </a:p>
                  </a:txBody>
                  <a:tcPr marL="9525" marR="9525" marT="9525" marB="0" anchor="b"/>
                </a:tc>
                <a:extLst>
                  <a:ext uri="{0D108BD9-81ED-4DB2-BD59-A6C34878D82A}">
                    <a16:rowId xmlns:a16="http://schemas.microsoft.com/office/drawing/2014/main" val="2873437961"/>
                  </a:ext>
                </a:extLst>
              </a:tr>
              <a:tr h="673694">
                <a:tc>
                  <a:txBody>
                    <a:bodyPr/>
                    <a:lstStyle/>
                    <a:p>
                      <a:pPr algn="l" fontAlgn="b"/>
                      <a:r>
                        <a:rPr lang="en-IN" sz="1800" b="0" i="0" u="none" strike="noStrike">
                          <a:solidFill>
                            <a:srgbClr val="000000"/>
                          </a:solidFill>
                          <a:effectLst/>
                          <a:latin typeface="Calibri" panose="020F0502020204030204" pitchFamily="34" charset="0"/>
                        </a:rPr>
                        <a:t>Bread made in wheat</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Milk</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Surmai</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Chicken 65</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Idli</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Dal Makhani</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Salmon</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Chicken Tandoori</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Chicken sausage</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Honey</a:t>
                      </a:r>
                    </a:p>
                  </a:txBody>
                  <a:tcPr marL="9525" marR="9525" marT="9525" marB="0" anchor="b"/>
                </a:tc>
                <a:extLst>
                  <a:ext uri="{0D108BD9-81ED-4DB2-BD59-A6C34878D82A}">
                    <a16:rowId xmlns:a16="http://schemas.microsoft.com/office/drawing/2014/main" val="3335443025"/>
                  </a:ext>
                </a:extLst>
              </a:tr>
              <a:tr h="673694">
                <a:tc>
                  <a:txBody>
                    <a:bodyPr/>
                    <a:lstStyle/>
                    <a:p>
                      <a:pPr algn="l" fontAlgn="b"/>
                      <a:r>
                        <a:rPr lang="en-IN" sz="1800" b="0" i="0" u="none" strike="noStrike">
                          <a:solidFill>
                            <a:srgbClr val="000000"/>
                          </a:solidFill>
                          <a:effectLst/>
                          <a:latin typeface="Calibri" panose="020F0502020204030204" pitchFamily="34" charset="0"/>
                        </a:rPr>
                        <a:t>Baati</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Paneer Tikka</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Veg Pizza</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Gulab Jamun</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Chappati</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Mushrooms</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Beans</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Kebab</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Malai Chicken</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Chocolate Icecream</a:t>
                      </a:r>
                    </a:p>
                  </a:txBody>
                  <a:tcPr marL="9525" marR="9525" marT="9525" marB="0" anchor="b"/>
                </a:tc>
                <a:extLst>
                  <a:ext uri="{0D108BD9-81ED-4DB2-BD59-A6C34878D82A}">
                    <a16:rowId xmlns:a16="http://schemas.microsoft.com/office/drawing/2014/main" val="3549562511"/>
                  </a:ext>
                </a:extLst>
              </a:tr>
              <a:tr h="673694">
                <a:tc>
                  <a:txBody>
                    <a:bodyPr/>
                    <a:lstStyle/>
                    <a:p>
                      <a:pPr algn="l" fontAlgn="b"/>
                      <a:r>
                        <a:rPr lang="en-IN" sz="1800" b="0" i="0" u="none" strike="noStrike">
                          <a:solidFill>
                            <a:srgbClr val="000000"/>
                          </a:solidFill>
                          <a:effectLst/>
                          <a:latin typeface="Calibri" panose="020F0502020204030204" pitchFamily="34" charset="0"/>
                        </a:rPr>
                        <a:t>Brown Rice</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Maggie</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Cheese Pizza</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Jalebi</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Tomato</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Masala Aloo</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Dal Fry</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Tomato Rice</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Nachos</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Vanilla Ice cream</a:t>
                      </a:r>
                    </a:p>
                  </a:txBody>
                  <a:tcPr marL="9525" marR="9525" marT="9525" marB="0" anchor="b"/>
                </a:tc>
                <a:extLst>
                  <a:ext uri="{0D108BD9-81ED-4DB2-BD59-A6C34878D82A}">
                    <a16:rowId xmlns:a16="http://schemas.microsoft.com/office/drawing/2014/main" val="1967129203"/>
                  </a:ext>
                </a:extLst>
              </a:tr>
              <a:tr h="673694">
                <a:tc>
                  <a:txBody>
                    <a:bodyPr/>
                    <a:lstStyle/>
                    <a:p>
                      <a:pPr algn="l" fontAlgn="b"/>
                      <a:r>
                        <a:rPr lang="en-IN" sz="1800" b="0" i="0" u="none" strike="noStrike">
                          <a:solidFill>
                            <a:srgbClr val="000000"/>
                          </a:solidFill>
                          <a:effectLst/>
                          <a:latin typeface="Calibri" panose="020F0502020204030204" pitchFamily="34" charset="0"/>
                        </a:rPr>
                        <a:t>Cauliflower</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Aloo Matar </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Onion Pakoda</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Dairy Milk</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Dahi</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White Rice</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Red Sauce Pasta</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Prawns</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Chicken Popcorn</a:t>
                      </a:r>
                    </a:p>
                  </a:txBody>
                  <a:tcPr marL="9525" marR="9525" marT="9525" marB="0" anchor="b"/>
                </a:tc>
                <a:tc>
                  <a:txBody>
                    <a:bodyPr/>
                    <a:lstStyle/>
                    <a:p>
                      <a:pPr algn="l" fontAlgn="b"/>
                      <a:r>
                        <a:rPr lang="en-IN" sz="1800" b="0" i="0" u="none" strike="noStrike">
                          <a:solidFill>
                            <a:srgbClr val="000000"/>
                          </a:solidFill>
                          <a:effectLst/>
                          <a:latin typeface="Calibri" panose="020F0502020204030204" pitchFamily="34" charset="0"/>
                        </a:rPr>
                        <a:t>Strawberry Icecream</a:t>
                      </a:r>
                    </a:p>
                  </a:txBody>
                  <a:tcPr marL="9525" marR="9525" marT="9525" marB="0" anchor="b"/>
                </a:tc>
                <a:extLst>
                  <a:ext uri="{0D108BD9-81ED-4DB2-BD59-A6C34878D82A}">
                    <a16:rowId xmlns:a16="http://schemas.microsoft.com/office/drawing/2014/main" val="229611364"/>
                  </a:ext>
                </a:extLst>
              </a:tr>
              <a:tr h="673694">
                <a:tc>
                  <a:txBody>
                    <a:bodyPr/>
                    <a:lstStyle/>
                    <a:p>
                      <a:pPr algn="l" fontAlgn="b"/>
                      <a:r>
                        <a:rPr lang="en-IN" sz="1800" b="0" i="0" u="none" strike="noStrike" dirty="0">
                          <a:solidFill>
                            <a:srgbClr val="000000"/>
                          </a:solidFill>
                          <a:effectLst/>
                          <a:latin typeface="Calibri" panose="020F0502020204030204" pitchFamily="34" charset="0"/>
                        </a:rPr>
                        <a:t>Corn</a:t>
                      </a:r>
                    </a:p>
                  </a:txBody>
                  <a:tcPr marL="9525" marR="9525" marT="9525" marB="0" anchor="b"/>
                </a:tc>
                <a:tc>
                  <a:txBody>
                    <a:bodyPr/>
                    <a:lstStyle/>
                    <a:p>
                      <a:pPr algn="l" fontAlgn="b"/>
                      <a:r>
                        <a:rPr lang="en-IN" sz="1800" b="0" i="0" u="none" strike="noStrike" dirty="0" err="1">
                          <a:solidFill>
                            <a:srgbClr val="000000"/>
                          </a:solidFill>
                          <a:effectLst/>
                          <a:latin typeface="Calibri" panose="020F0502020204030204" pitchFamily="34" charset="0"/>
                        </a:rPr>
                        <a:t>Sitafal</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Butter Chicken</a:t>
                      </a: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Fruit and Nut chocolate</a:t>
                      </a:r>
                    </a:p>
                  </a:txBody>
                  <a:tcPr marL="9525" marR="9525" marT="9525" marB="0" anchor="b"/>
                </a:tc>
                <a:tc>
                  <a:txBody>
                    <a:bodyPr/>
                    <a:lstStyle/>
                    <a:p>
                      <a:pPr algn="l" fontAlgn="b"/>
                      <a:r>
                        <a:rPr lang="en-IN" sz="1800" b="0" i="0" u="none" strike="noStrike" dirty="0" err="1">
                          <a:solidFill>
                            <a:srgbClr val="000000"/>
                          </a:solidFill>
                          <a:effectLst/>
                          <a:latin typeface="Calibri" panose="020F0502020204030204" pitchFamily="34" charset="0"/>
                        </a:rPr>
                        <a:t>Chowmein</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Sweet </a:t>
                      </a:r>
                      <a:r>
                        <a:rPr lang="en-IN" sz="1800" b="0" i="0" u="none" strike="noStrike" dirty="0" err="1">
                          <a:solidFill>
                            <a:srgbClr val="000000"/>
                          </a:solidFill>
                          <a:effectLst/>
                          <a:latin typeface="Calibri" panose="020F0502020204030204" pitchFamily="34" charset="0"/>
                        </a:rPr>
                        <a:t>Dahi</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b="0" i="0" u="none" strike="noStrike" dirty="0">
                          <a:solidFill>
                            <a:srgbClr val="000000"/>
                          </a:solidFill>
                          <a:effectLst/>
                          <a:latin typeface="Calibri" panose="020F0502020204030204" pitchFamily="34" charset="0"/>
                        </a:rPr>
                        <a:t>Mutton</a:t>
                      </a:r>
                    </a:p>
                  </a:txBody>
                  <a:tcPr marL="9525" marR="9525" marT="9525" marB="0" anchor="b"/>
                </a:tc>
                <a:tc>
                  <a:txBody>
                    <a:bodyPr/>
                    <a:lstStyle/>
                    <a:p>
                      <a:pPr algn="l" fontAlgn="b"/>
                      <a:r>
                        <a:rPr lang="en-IN" sz="1800" b="0" i="0" u="none" strike="noStrike" dirty="0" err="1">
                          <a:solidFill>
                            <a:srgbClr val="000000"/>
                          </a:solidFill>
                          <a:effectLst/>
                          <a:latin typeface="Calibri" panose="020F0502020204030204" pitchFamily="34" charset="0"/>
                        </a:rPr>
                        <a:t>Momos</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b="0" i="0" u="none" strike="noStrike" dirty="0" err="1">
                          <a:solidFill>
                            <a:srgbClr val="000000"/>
                          </a:solidFill>
                          <a:effectLst/>
                          <a:latin typeface="Calibri" panose="020F0502020204030204" pitchFamily="34" charset="0"/>
                        </a:rPr>
                        <a:t>Nalli</a:t>
                      </a:r>
                      <a:r>
                        <a:rPr lang="en-IN" sz="1800" b="0" i="0" u="none" strike="noStrike" dirty="0">
                          <a:solidFill>
                            <a:srgbClr val="000000"/>
                          </a:solidFill>
                          <a:effectLst/>
                          <a:latin typeface="Calibri" panose="020F0502020204030204" pitchFamily="34" charset="0"/>
                        </a:rPr>
                        <a:t> Nihari</a:t>
                      </a:r>
                    </a:p>
                  </a:txBody>
                  <a:tcPr marL="9525" marR="9525" marT="9525" marB="0" anchor="b"/>
                </a:tc>
                <a:tc>
                  <a:txBody>
                    <a:bodyPr/>
                    <a:lstStyle/>
                    <a:p>
                      <a:pPr algn="l" fontAlgn="b"/>
                      <a:r>
                        <a:rPr lang="en-IN" sz="1800" b="0" i="0" u="none" strike="noStrike" dirty="0" err="1">
                          <a:solidFill>
                            <a:srgbClr val="000000"/>
                          </a:solidFill>
                          <a:effectLst/>
                          <a:latin typeface="Calibri" panose="020F0502020204030204" pitchFamily="34" charset="0"/>
                        </a:rPr>
                        <a:t>Rasmalai</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7743860"/>
                  </a:ext>
                </a:extLst>
              </a:tr>
            </a:tbl>
          </a:graphicData>
        </a:graphic>
      </p:graphicFrame>
    </p:spTree>
    <p:extLst>
      <p:ext uri="{BB962C8B-B14F-4D97-AF65-F5344CB8AC3E}">
        <p14:creationId xmlns:p14="http://schemas.microsoft.com/office/powerpoint/2010/main" val="2563839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0E063F3-117B-4ED5-A140-E96691F9E512}"/>
              </a:ext>
            </a:extLst>
          </p:cNvPr>
          <p:cNvSpPr txBox="1"/>
          <p:nvPr/>
        </p:nvSpPr>
        <p:spPr>
          <a:xfrm>
            <a:off x="279400" y="304800"/>
            <a:ext cx="11099800" cy="769441"/>
          </a:xfrm>
          <a:prstGeom prst="rect">
            <a:avLst/>
          </a:prstGeom>
          <a:noFill/>
        </p:spPr>
        <p:txBody>
          <a:bodyPr wrap="square" rtlCol="0">
            <a:spAutoFit/>
          </a:bodyPr>
          <a:lstStyle/>
          <a:p>
            <a:r>
              <a:rPr lang="en-US" sz="4400" u="sng" dirty="0">
                <a:latin typeface="Bodoni MT" panose="02070603080606020203" pitchFamily="18" charset="0"/>
              </a:rPr>
              <a:t>Analysis of Nutrition- </a:t>
            </a:r>
            <a:endParaRPr lang="en-IN" sz="4400" u="sng" dirty="0">
              <a:latin typeface="Bodoni MT" panose="02070603080606020203" pitchFamily="18" charset="0"/>
            </a:endParaRPr>
          </a:p>
        </p:txBody>
      </p:sp>
      <p:sp>
        <p:nvSpPr>
          <p:cNvPr id="4" name="TextBox 3">
            <a:extLst>
              <a:ext uri="{FF2B5EF4-FFF2-40B4-BE49-F238E27FC236}">
                <a16:creationId xmlns:a16="http://schemas.microsoft.com/office/drawing/2014/main" id="{C362AA11-8F52-45AC-BF2E-870BA56E2974}"/>
              </a:ext>
            </a:extLst>
          </p:cNvPr>
          <p:cNvSpPr txBox="1"/>
          <p:nvPr/>
        </p:nvSpPr>
        <p:spPr>
          <a:xfrm>
            <a:off x="393700" y="1074241"/>
            <a:ext cx="11633200" cy="923330"/>
          </a:xfrm>
          <a:prstGeom prst="rect">
            <a:avLst/>
          </a:prstGeom>
          <a:noFill/>
        </p:spPr>
        <p:txBody>
          <a:bodyPr wrap="square" rtlCol="0">
            <a:spAutoFit/>
          </a:bodyPr>
          <a:lstStyle/>
          <a:p>
            <a:r>
              <a:rPr lang="en-US" b="1" u="sng" dirty="0">
                <a:solidFill>
                  <a:schemeClr val="bg1"/>
                </a:solidFill>
                <a:latin typeface="Cambria" panose="02040503050406030204" pitchFamily="18" charset="0"/>
                <a:ea typeface="Cambria" panose="02040503050406030204" pitchFamily="18" charset="0"/>
              </a:rPr>
              <a:t>Essential Nutrients in diet- </a:t>
            </a:r>
            <a:r>
              <a:rPr lang="en-US" b="1" i="0" dirty="0">
                <a:solidFill>
                  <a:srgbClr val="0D0D0D"/>
                </a:solidFill>
                <a:effectLst/>
                <a:latin typeface="Söhne"/>
              </a:rPr>
              <a:t>Essential nutrients are substances that the body cannot produce on its own or in sufficient quantities, so they must be obtained through diet. These nutrients play crucial roles in various physiological processes and are essential for maintaining overall health and well-being. </a:t>
            </a:r>
            <a:r>
              <a:rPr lang="en-US" b="1" dirty="0">
                <a:latin typeface="Cambria" panose="02040503050406030204" pitchFamily="18" charset="0"/>
                <a:ea typeface="Cambria" panose="02040503050406030204" pitchFamily="18" charset="0"/>
              </a:rPr>
              <a:t> </a:t>
            </a:r>
            <a:endParaRPr lang="en-IN" b="1" u="sng" dirty="0">
              <a:latin typeface="Cambria" panose="02040503050406030204" pitchFamily="18" charset="0"/>
              <a:ea typeface="Cambria" panose="02040503050406030204" pitchFamily="18" charset="0"/>
            </a:endParaRPr>
          </a:p>
        </p:txBody>
      </p:sp>
      <p:graphicFrame>
        <p:nvGraphicFramePr>
          <p:cNvPr id="5" name="Chart 4">
            <a:extLst>
              <a:ext uri="{FF2B5EF4-FFF2-40B4-BE49-F238E27FC236}">
                <a16:creationId xmlns:a16="http://schemas.microsoft.com/office/drawing/2014/main" id="{5A4E9E84-4241-4FB8-B1BD-7850A9F1182F}"/>
              </a:ext>
            </a:extLst>
          </p:cNvPr>
          <p:cNvGraphicFramePr>
            <a:graphicFrameLocks/>
          </p:cNvGraphicFramePr>
          <p:nvPr>
            <p:extLst>
              <p:ext uri="{D42A27DB-BD31-4B8C-83A1-F6EECF244321}">
                <p14:modId xmlns:p14="http://schemas.microsoft.com/office/powerpoint/2010/main" val="904925373"/>
              </p:ext>
            </p:extLst>
          </p:nvPr>
        </p:nvGraphicFramePr>
        <p:xfrm>
          <a:off x="482600" y="2821532"/>
          <a:ext cx="4864100" cy="34903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CEC7547-5B08-483B-A410-E37BE5155480}"/>
              </a:ext>
            </a:extLst>
          </p:cNvPr>
          <p:cNvGraphicFramePr>
            <a:graphicFrameLocks/>
          </p:cNvGraphicFramePr>
          <p:nvPr>
            <p:extLst>
              <p:ext uri="{D42A27DB-BD31-4B8C-83A1-F6EECF244321}">
                <p14:modId xmlns:p14="http://schemas.microsoft.com/office/powerpoint/2010/main" val="510768959"/>
              </p:ext>
            </p:extLst>
          </p:nvPr>
        </p:nvGraphicFramePr>
        <p:xfrm>
          <a:off x="6273800" y="2821531"/>
          <a:ext cx="4864100" cy="349036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757F077A-4B51-4AA2-875D-E0731727634F}"/>
              </a:ext>
            </a:extLst>
          </p:cNvPr>
          <p:cNvSpPr txBox="1"/>
          <p:nvPr/>
        </p:nvSpPr>
        <p:spPr>
          <a:xfrm>
            <a:off x="393700" y="2148482"/>
            <a:ext cx="5702300" cy="369332"/>
          </a:xfrm>
          <a:prstGeom prst="rect">
            <a:avLst/>
          </a:prstGeom>
          <a:noFill/>
        </p:spPr>
        <p:txBody>
          <a:bodyPr wrap="square" rtlCol="0">
            <a:spAutoFit/>
          </a:bodyPr>
          <a:lstStyle/>
          <a:p>
            <a:r>
              <a:rPr lang="en-US" b="1" u="sng" dirty="0">
                <a:solidFill>
                  <a:schemeClr val="bg1"/>
                </a:solidFill>
              </a:rPr>
              <a:t>Protein content in food items-</a:t>
            </a:r>
            <a:endParaRPr lang="en-IN" b="1" u="sng" dirty="0">
              <a:solidFill>
                <a:schemeClr val="bg1"/>
              </a:solidFill>
            </a:endParaRPr>
          </a:p>
        </p:txBody>
      </p:sp>
    </p:spTree>
    <p:extLst>
      <p:ext uri="{BB962C8B-B14F-4D97-AF65-F5344CB8AC3E}">
        <p14:creationId xmlns:p14="http://schemas.microsoft.com/office/powerpoint/2010/main" val="1014387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716EF-B4D2-4C90-9532-4AE43EF9682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25400"/>
            <a:ext cx="12192000" cy="6858000"/>
          </a:xfrm>
          <a:prstGeom prst="rect">
            <a:avLst/>
          </a:prstGeom>
        </p:spPr>
      </p:pic>
      <p:pic>
        <p:nvPicPr>
          <p:cNvPr id="4" name="Picture 3">
            <a:extLst>
              <a:ext uri="{FF2B5EF4-FFF2-40B4-BE49-F238E27FC236}">
                <a16:creationId xmlns:a16="http://schemas.microsoft.com/office/drawing/2014/main" id="{BD68FFA8-933A-4949-A2E1-43AA62984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857310"/>
            <a:ext cx="2006600" cy="1969223"/>
          </a:xfrm>
          <a:prstGeom prst="rect">
            <a:avLst/>
          </a:prstGeom>
        </p:spPr>
      </p:pic>
      <p:sp>
        <p:nvSpPr>
          <p:cNvPr id="5" name="TextBox 4">
            <a:extLst>
              <a:ext uri="{FF2B5EF4-FFF2-40B4-BE49-F238E27FC236}">
                <a16:creationId xmlns:a16="http://schemas.microsoft.com/office/drawing/2014/main" id="{48750AA4-8544-4320-B15A-FBC21F844FE5}"/>
              </a:ext>
            </a:extLst>
          </p:cNvPr>
          <p:cNvSpPr txBox="1"/>
          <p:nvPr/>
        </p:nvSpPr>
        <p:spPr>
          <a:xfrm>
            <a:off x="317500" y="228600"/>
            <a:ext cx="9677400" cy="400110"/>
          </a:xfrm>
          <a:prstGeom prst="rect">
            <a:avLst/>
          </a:prstGeom>
          <a:noFill/>
        </p:spPr>
        <p:txBody>
          <a:bodyPr wrap="square" rtlCol="0">
            <a:spAutoFit/>
          </a:bodyPr>
          <a:lstStyle/>
          <a:p>
            <a:r>
              <a:rPr lang="en-US" sz="2000" b="1" u="sng" dirty="0">
                <a:solidFill>
                  <a:schemeClr val="bg1"/>
                </a:solidFill>
                <a:latin typeface="Cambria" panose="02040503050406030204" pitchFamily="18" charset="0"/>
                <a:ea typeface="Cambria" panose="02040503050406030204" pitchFamily="18" charset="0"/>
              </a:rPr>
              <a:t>Some High-Protein Food Items-</a:t>
            </a:r>
            <a:endParaRPr lang="en-IN" sz="2000" b="1" u="sng" dirty="0">
              <a:solidFill>
                <a:schemeClr val="bg1"/>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128A6D2B-FB60-494C-8C15-A4B3A1D7F84E}"/>
              </a:ext>
            </a:extLst>
          </p:cNvPr>
          <p:cNvSpPr txBox="1"/>
          <p:nvPr/>
        </p:nvSpPr>
        <p:spPr>
          <a:xfrm>
            <a:off x="317500" y="2984500"/>
            <a:ext cx="2400300" cy="369332"/>
          </a:xfrm>
          <a:prstGeom prst="rect">
            <a:avLst/>
          </a:prstGeom>
          <a:noFill/>
        </p:spPr>
        <p:txBody>
          <a:bodyPr wrap="square" rtlCol="0">
            <a:spAutoFit/>
          </a:bodyPr>
          <a:lstStyle/>
          <a:p>
            <a:pPr algn="ctr"/>
            <a:r>
              <a:rPr lang="en-US" b="1" dirty="0" err="1">
                <a:solidFill>
                  <a:schemeClr val="bg1"/>
                </a:solidFill>
              </a:rPr>
              <a:t>Surmai</a:t>
            </a:r>
            <a:r>
              <a:rPr lang="en-US" b="1" dirty="0">
                <a:solidFill>
                  <a:schemeClr val="bg1"/>
                </a:solidFill>
              </a:rPr>
              <a:t> fish</a:t>
            </a:r>
            <a:endParaRPr lang="en-IN" b="1" dirty="0">
              <a:solidFill>
                <a:schemeClr val="bg1"/>
              </a:solidFill>
            </a:endParaRPr>
          </a:p>
        </p:txBody>
      </p:sp>
      <p:pic>
        <p:nvPicPr>
          <p:cNvPr id="8" name="Picture 7">
            <a:extLst>
              <a:ext uri="{FF2B5EF4-FFF2-40B4-BE49-F238E27FC236}">
                <a16:creationId xmlns:a16="http://schemas.microsoft.com/office/drawing/2014/main" id="{86282BF5-695D-486C-BCBD-5E5AB35CD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857309"/>
            <a:ext cx="2006600" cy="1969223"/>
          </a:xfrm>
          <a:prstGeom prst="rect">
            <a:avLst/>
          </a:prstGeom>
        </p:spPr>
      </p:pic>
      <p:pic>
        <p:nvPicPr>
          <p:cNvPr id="10" name="Picture 9">
            <a:extLst>
              <a:ext uri="{FF2B5EF4-FFF2-40B4-BE49-F238E27FC236}">
                <a16:creationId xmlns:a16="http://schemas.microsoft.com/office/drawing/2014/main" id="{DF3386D3-A61F-4666-9059-CFE83F833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1400" y="857309"/>
            <a:ext cx="2006600" cy="1969223"/>
          </a:xfrm>
          <a:prstGeom prst="rect">
            <a:avLst/>
          </a:prstGeom>
        </p:spPr>
      </p:pic>
      <p:pic>
        <p:nvPicPr>
          <p:cNvPr id="12" name="Picture 11">
            <a:extLst>
              <a:ext uri="{FF2B5EF4-FFF2-40B4-BE49-F238E27FC236}">
                <a16:creationId xmlns:a16="http://schemas.microsoft.com/office/drawing/2014/main" id="{B3FA23F7-1FF1-4A68-BCE9-497FF05036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7800" y="3844954"/>
            <a:ext cx="2006600" cy="1969224"/>
          </a:xfrm>
          <a:prstGeom prst="rect">
            <a:avLst/>
          </a:prstGeom>
        </p:spPr>
      </p:pic>
      <p:pic>
        <p:nvPicPr>
          <p:cNvPr id="14" name="Picture 13">
            <a:extLst>
              <a:ext uri="{FF2B5EF4-FFF2-40B4-BE49-F238E27FC236}">
                <a16:creationId xmlns:a16="http://schemas.microsoft.com/office/drawing/2014/main" id="{6C22731B-4AE1-403A-9812-9B6FD2335E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2263" y="3844954"/>
            <a:ext cx="2801937" cy="1969223"/>
          </a:xfrm>
          <a:prstGeom prst="rect">
            <a:avLst/>
          </a:prstGeom>
        </p:spPr>
      </p:pic>
      <p:sp>
        <p:nvSpPr>
          <p:cNvPr id="15" name="TextBox 14">
            <a:extLst>
              <a:ext uri="{FF2B5EF4-FFF2-40B4-BE49-F238E27FC236}">
                <a16:creationId xmlns:a16="http://schemas.microsoft.com/office/drawing/2014/main" id="{B53D2204-582B-468A-BB8F-151293D3F811}"/>
              </a:ext>
            </a:extLst>
          </p:cNvPr>
          <p:cNvSpPr txBox="1"/>
          <p:nvPr/>
        </p:nvSpPr>
        <p:spPr>
          <a:xfrm>
            <a:off x="4038600" y="2984500"/>
            <a:ext cx="2400300" cy="369332"/>
          </a:xfrm>
          <a:prstGeom prst="rect">
            <a:avLst/>
          </a:prstGeom>
          <a:noFill/>
        </p:spPr>
        <p:txBody>
          <a:bodyPr wrap="square" rtlCol="0">
            <a:spAutoFit/>
          </a:bodyPr>
          <a:lstStyle/>
          <a:p>
            <a:pPr algn="ctr"/>
            <a:r>
              <a:rPr lang="en-US" b="1" dirty="0">
                <a:solidFill>
                  <a:schemeClr val="bg1"/>
                </a:solidFill>
                <a:latin typeface="Cambria" panose="02040503050406030204" pitchFamily="18" charset="0"/>
                <a:ea typeface="Cambria" panose="02040503050406030204" pitchFamily="18" charset="0"/>
              </a:rPr>
              <a:t>Almonds</a:t>
            </a:r>
            <a:endParaRPr lang="en-IN" b="1" dirty="0">
              <a:solidFill>
                <a:schemeClr val="bg1"/>
              </a:solidFill>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EA3BBE86-1A86-4F61-94F4-615A13BD697B}"/>
              </a:ext>
            </a:extLst>
          </p:cNvPr>
          <p:cNvSpPr txBox="1"/>
          <p:nvPr/>
        </p:nvSpPr>
        <p:spPr>
          <a:xfrm>
            <a:off x="8661400" y="2984500"/>
            <a:ext cx="2006600" cy="369332"/>
          </a:xfrm>
          <a:prstGeom prst="rect">
            <a:avLst/>
          </a:prstGeom>
          <a:noFill/>
        </p:spPr>
        <p:txBody>
          <a:bodyPr wrap="square" rtlCol="0">
            <a:spAutoFit/>
          </a:bodyPr>
          <a:lstStyle/>
          <a:p>
            <a:pPr algn="ctr"/>
            <a:r>
              <a:rPr lang="en-US" b="1" dirty="0" err="1">
                <a:solidFill>
                  <a:schemeClr val="bg1"/>
                </a:solidFill>
              </a:rPr>
              <a:t>Nalli</a:t>
            </a:r>
            <a:r>
              <a:rPr lang="en-US" b="1" dirty="0">
                <a:solidFill>
                  <a:schemeClr val="bg1"/>
                </a:solidFill>
              </a:rPr>
              <a:t> Nihari</a:t>
            </a:r>
            <a:endParaRPr lang="en-IN" b="1" dirty="0">
              <a:solidFill>
                <a:schemeClr val="bg1"/>
              </a:solidFill>
            </a:endParaRPr>
          </a:p>
        </p:txBody>
      </p:sp>
      <p:sp>
        <p:nvSpPr>
          <p:cNvPr id="17" name="TextBox 16">
            <a:extLst>
              <a:ext uri="{FF2B5EF4-FFF2-40B4-BE49-F238E27FC236}">
                <a16:creationId xmlns:a16="http://schemas.microsoft.com/office/drawing/2014/main" id="{5EFD03EC-E3ED-4757-9E42-5EFB115FB769}"/>
              </a:ext>
            </a:extLst>
          </p:cNvPr>
          <p:cNvSpPr txBox="1"/>
          <p:nvPr/>
        </p:nvSpPr>
        <p:spPr>
          <a:xfrm>
            <a:off x="2717800" y="6000690"/>
            <a:ext cx="2006600" cy="369332"/>
          </a:xfrm>
          <a:prstGeom prst="rect">
            <a:avLst/>
          </a:prstGeom>
          <a:noFill/>
        </p:spPr>
        <p:txBody>
          <a:bodyPr wrap="square" rtlCol="0">
            <a:spAutoFit/>
          </a:bodyPr>
          <a:lstStyle/>
          <a:p>
            <a:pPr algn="ctr"/>
            <a:r>
              <a:rPr lang="en-US" b="1" dirty="0" err="1">
                <a:solidFill>
                  <a:schemeClr val="bg1"/>
                </a:solidFill>
              </a:rPr>
              <a:t>Glucon</a:t>
            </a:r>
            <a:r>
              <a:rPr lang="en-US" b="1" dirty="0">
                <a:solidFill>
                  <a:schemeClr val="bg1"/>
                </a:solidFill>
              </a:rPr>
              <a:t>-D</a:t>
            </a:r>
            <a:endParaRPr lang="en-IN" b="1" dirty="0">
              <a:solidFill>
                <a:schemeClr val="bg1"/>
              </a:solidFill>
            </a:endParaRPr>
          </a:p>
        </p:txBody>
      </p:sp>
      <p:sp>
        <p:nvSpPr>
          <p:cNvPr id="18" name="TextBox 17">
            <a:extLst>
              <a:ext uri="{FF2B5EF4-FFF2-40B4-BE49-F238E27FC236}">
                <a16:creationId xmlns:a16="http://schemas.microsoft.com/office/drawing/2014/main" id="{DE845FC0-9C00-48FC-80DD-6F6E22797802}"/>
              </a:ext>
            </a:extLst>
          </p:cNvPr>
          <p:cNvSpPr txBox="1"/>
          <p:nvPr/>
        </p:nvSpPr>
        <p:spPr>
          <a:xfrm>
            <a:off x="6672262" y="5914577"/>
            <a:ext cx="2801937" cy="369332"/>
          </a:xfrm>
          <a:prstGeom prst="rect">
            <a:avLst/>
          </a:prstGeom>
          <a:noFill/>
        </p:spPr>
        <p:txBody>
          <a:bodyPr wrap="square" rtlCol="0">
            <a:spAutoFit/>
          </a:bodyPr>
          <a:lstStyle/>
          <a:p>
            <a:pPr algn="ctr"/>
            <a:r>
              <a:rPr lang="en-US" b="1" dirty="0"/>
              <a:t>Fish egg</a:t>
            </a:r>
            <a:endParaRPr lang="en-IN" b="1" dirty="0"/>
          </a:p>
        </p:txBody>
      </p:sp>
    </p:spTree>
    <p:extLst>
      <p:ext uri="{BB962C8B-B14F-4D97-AF65-F5344CB8AC3E}">
        <p14:creationId xmlns:p14="http://schemas.microsoft.com/office/powerpoint/2010/main" val="3652824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7673</TotalTime>
  <Words>892</Words>
  <Application>Microsoft Office PowerPoint</Application>
  <PresentationFormat>Widescreen</PresentationFormat>
  <Paragraphs>268</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Bodoni MT</vt:lpstr>
      <vt:lpstr>Britannic Bold</vt:lpstr>
      <vt:lpstr>Brush Script MT</vt:lpstr>
      <vt:lpstr>Calibri</vt:lpstr>
      <vt:lpstr>Calibri Light</vt:lpstr>
      <vt:lpstr>Cambria</vt:lpstr>
      <vt:lpstr>Cooper Black</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SAPTATI BAGAL</dc:creator>
  <cp:lastModifiedBy>SAPTATI BAGAL</cp:lastModifiedBy>
  <cp:revision>41</cp:revision>
  <dcterms:created xsi:type="dcterms:W3CDTF">2024-03-25T19:08:52Z</dcterms:created>
  <dcterms:modified xsi:type="dcterms:W3CDTF">2024-03-31T03:24:53Z</dcterms:modified>
</cp:coreProperties>
</file>